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100"/>
  </p:notesMasterIdLst>
  <p:sldIdLst>
    <p:sldId id="267" r:id="rId2"/>
    <p:sldId id="266" r:id="rId3"/>
    <p:sldId id="271" r:id="rId4"/>
    <p:sldId id="354" r:id="rId5"/>
    <p:sldId id="356" r:id="rId6"/>
    <p:sldId id="357" r:id="rId7"/>
    <p:sldId id="358" r:id="rId8"/>
    <p:sldId id="359" r:id="rId9"/>
    <p:sldId id="360" r:id="rId10"/>
    <p:sldId id="361" r:id="rId11"/>
    <p:sldId id="362" r:id="rId12"/>
    <p:sldId id="363" r:id="rId13"/>
    <p:sldId id="364" r:id="rId14"/>
    <p:sldId id="365" r:id="rId15"/>
    <p:sldId id="366" r:id="rId16"/>
    <p:sldId id="368" r:id="rId17"/>
    <p:sldId id="369" r:id="rId18"/>
    <p:sldId id="370" r:id="rId19"/>
    <p:sldId id="367" r:id="rId20"/>
    <p:sldId id="371" r:id="rId21"/>
    <p:sldId id="373" r:id="rId22"/>
    <p:sldId id="374" r:id="rId23"/>
    <p:sldId id="375" r:id="rId24"/>
    <p:sldId id="376" r:id="rId25"/>
    <p:sldId id="377" r:id="rId26"/>
    <p:sldId id="378" r:id="rId27"/>
    <p:sldId id="379" r:id="rId28"/>
    <p:sldId id="380" r:id="rId29"/>
    <p:sldId id="381" r:id="rId30"/>
    <p:sldId id="382" r:id="rId31"/>
    <p:sldId id="384" r:id="rId32"/>
    <p:sldId id="385" r:id="rId33"/>
    <p:sldId id="386" r:id="rId34"/>
    <p:sldId id="387" r:id="rId35"/>
    <p:sldId id="388" r:id="rId36"/>
    <p:sldId id="389" r:id="rId37"/>
    <p:sldId id="390" r:id="rId38"/>
    <p:sldId id="391" r:id="rId39"/>
    <p:sldId id="392" r:id="rId40"/>
    <p:sldId id="393" r:id="rId41"/>
    <p:sldId id="394" r:id="rId42"/>
    <p:sldId id="395" r:id="rId43"/>
    <p:sldId id="396" r:id="rId44"/>
    <p:sldId id="397" r:id="rId45"/>
    <p:sldId id="398" r:id="rId46"/>
    <p:sldId id="399" r:id="rId47"/>
    <p:sldId id="402" r:id="rId48"/>
    <p:sldId id="403" r:id="rId49"/>
    <p:sldId id="404" r:id="rId50"/>
    <p:sldId id="405" r:id="rId51"/>
    <p:sldId id="406" r:id="rId52"/>
    <p:sldId id="407" r:id="rId53"/>
    <p:sldId id="408" r:id="rId54"/>
    <p:sldId id="409" r:id="rId55"/>
    <p:sldId id="410" r:id="rId56"/>
    <p:sldId id="411" r:id="rId57"/>
    <p:sldId id="413" r:id="rId58"/>
    <p:sldId id="412" r:id="rId59"/>
    <p:sldId id="414" r:id="rId60"/>
    <p:sldId id="416" r:id="rId61"/>
    <p:sldId id="417" r:id="rId62"/>
    <p:sldId id="418" r:id="rId63"/>
    <p:sldId id="400" r:id="rId64"/>
    <p:sldId id="401" r:id="rId65"/>
    <p:sldId id="419" r:id="rId66"/>
    <p:sldId id="420" r:id="rId67"/>
    <p:sldId id="421" r:id="rId68"/>
    <p:sldId id="422" r:id="rId69"/>
    <p:sldId id="423" r:id="rId70"/>
    <p:sldId id="424" r:id="rId71"/>
    <p:sldId id="425" r:id="rId72"/>
    <p:sldId id="426" r:id="rId73"/>
    <p:sldId id="427" r:id="rId74"/>
    <p:sldId id="428" r:id="rId75"/>
    <p:sldId id="429" r:id="rId76"/>
    <p:sldId id="430" r:id="rId77"/>
    <p:sldId id="431" r:id="rId78"/>
    <p:sldId id="432" r:id="rId79"/>
    <p:sldId id="433" r:id="rId80"/>
    <p:sldId id="434" r:id="rId81"/>
    <p:sldId id="435" r:id="rId82"/>
    <p:sldId id="436" r:id="rId83"/>
    <p:sldId id="449" r:id="rId84"/>
    <p:sldId id="450" r:id="rId85"/>
    <p:sldId id="451" r:id="rId86"/>
    <p:sldId id="453" r:id="rId87"/>
    <p:sldId id="439" r:id="rId88"/>
    <p:sldId id="452" r:id="rId89"/>
    <p:sldId id="438" r:id="rId90"/>
    <p:sldId id="440" r:id="rId91"/>
    <p:sldId id="441" r:id="rId92"/>
    <p:sldId id="442" r:id="rId93"/>
    <p:sldId id="444" r:id="rId94"/>
    <p:sldId id="445" r:id="rId95"/>
    <p:sldId id="443" r:id="rId96"/>
    <p:sldId id="446" r:id="rId97"/>
    <p:sldId id="447" r:id="rId98"/>
    <p:sldId id="448" r:id="rId99"/>
  </p:sldIdLst>
  <p:sldSz cx="12192000" cy="6858000"/>
  <p:notesSz cx="6858000" cy="9144000"/>
  <p:embeddedFontLst>
    <p:embeddedFont>
      <p:font typeface="Calibri" panose="020F0502020204030204" pitchFamily="34" charset="0"/>
      <p:regular r:id="rId101"/>
      <p:bold r:id="rId102"/>
      <p:italic r:id="rId103"/>
      <p:boldItalic r:id="rId104"/>
    </p:embeddedFont>
    <p:embeddedFont>
      <p:font typeface="Calibri Light" panose="020F0302020204030204" pitchFamily="34" charset="0"/>
      <p:regular r:id="rId105"/>
      <p:italic r:id="rId106"/>
    </p:embeddedFont>
    <p:embeddedFont>
      <p:font typeface="Calisto MT" panose="02040603050505030304" pitchFamily="18" charset="0"/>
      <p:regular r:id="rId107"/>
      <p:bold r:id="rId108"/>
      <p:italic r:id="rId109"/>
      <p:boldItalic r:id="rId110"/>
    </p:embeddedFont>
    <p:embeddedFont>
      <p:font typeface="Constantia" panose="02030602050306030303" pitchFamily="18" charset="0"/>
      <p:regular r:id="rId111"/>
      <p:bold r:id="rId112"/>
      <p:italic r:id="rId113"/>
      <p:boldItalic r:id="rId114"/>
    </p:embeddedFont>
    <p:embeddedFont>
      <p:font typeface="NanumSquare_ac" panose="020B0600000101010101" pitchFamily="50" charset="-127"/>
      <p:regular r:id="rId115"/>
    </p:embeddedFont>
    <p:embeddedFont>
      <p:font typeface="나눔스퀘어_ac" panose="020B0600000101010101" pitchFamily="50" charset="-127"/>
      <p:regular r:id="rId116"/>
    </p:embeddedFont>
    <p:embeddedFont>
      <p:font typeface="맑은 고딕" panose="020B0503020000020004" pitchFamily="50" charset="-127"/>
      <p:regular r:id="rId117"/>
      <p:bold r:id="rId118"/>
    </p:embeddedFont>
    <p:embeddedFont>
      <p:font typeface="배달의민족 도현" panose="020B0600000101010101" pitchFamily="50" charset="-127"/>
      <p:regular r:id="rId1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0070C0"/>
    <a:srgbClr val="E9E4E3"/>
    <a:srgbClr val="000000"/>
    <a:srgbClr val="F92672"/>
    <a:srgbClr val="DED6D4"/>
    <a:srgbClr val="EDE8E7"/>
    <a:srgbClr val="CEC3C0"/>
    <a:srgbClr val="33160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832" autoAdjust="0"/>
    <p:restoredTop sz="84282" autoAdjust="0"/>
  </p:normalViewPr>
  <p:slideViewPr>
    <p:cSldViewPr snapToGrid="0">
      <p:cViewPr varScale="1">
        <p:scale>
          <a:sx n="132" d="100"/>
          <a:sy n="132" d="100"/>
        </p:scale>
        <p:origin x="1036" y="1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font" Target="fonts/font17.fntdata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font" Target="fonts/font12.fntdata"/><Relationship Id="rId16" Type="http://schemas.openxmlformats.org/officeDocument/2006/relationships/slide" Target="slides/slide15.xml"/><Relationship Id="rId107" Type="http://schemas.openxmlformats.org/officeDocument/2006/relationships/font" Target="fonts/font7.fntdata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font" Target="fonts/font2.fntdata"/><Relationship Id="rId123" Type="http://schemas.openxmlformats.org/officeDocument/2006/relationships/tableStyles" Target="tableStyle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font" Target="fonts/font13.fntdata"/><Relationship Id="rId118" Type="http://schemas.openxmlformats.org/officeDocument/2006/relationships/font" Target="fonts/font18.fntdata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font" Target="fonts/font3.fntdata"/><Relationship Id="rId108" Type="http://schemas.openxmlformats.org/officeDocument/2006/relationships/font" Target="fonts/font8.fntdata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font" Target="fonts/font14.fntdata"/><Relationship Id="rId119" Type="http://schemas.openxmlformats.org/officeDocument/2006/relationships/font" Target="fonts/font19.fntdata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font" Target="fonts/font9.fntdata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font" Target="fonts/font4.fntdata"/><Relationship Id="rId120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font" Target="fonts/font10.fntdata"/><Relationship Id="rId115" Type="http://schemas.openxmlformats.org/officeDocument/2006/relationships/font" Target="fonts/font15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notesMaster" Target="notesMasters/notesMaster1.xml"/><Relationship Id="rId105" Type="http://schemas.openxmlformats.org/officeDocument/2006/relationships/font" Target="fonts/font5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viewProps" Target="viewProp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font" Target="fonts/font11.fntdata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font" Target="fonts/font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font" Target="fonts/font1.fntdata"/><Relationship Id="rId122" Type="http://schemas.openxmlformats.org/officeDocument/2006/relationships/theme" Target="theme/theme1.xml"/></Relationships>
</file>

<file path=ppt/media/image1.png>
</file>

<file path=ppt/media/image10.png>
</file>

<file path=ppt/media/image100.png>
</file>

<file path=ppt/media/image101.jpeg>
</file>

<file path=ppt/media/image102.png>
</file>

<file path=ppt/media/image103.jpeg>
</file>

<file path=ppt/media/image104.png>
</file>

<file path=ppt/media/image105.png>
</file>

<file path=ppt/media/image106.png>
</file>

<file path=ppt/media/image107.gif>
</file>

<file path=ppt/media/image108.png>
</file>

<file path=ppt/media/image109.jpeg>
</file>

<file path=ppt/media/image11.jpeg>
</file>

<file path=ppt/media/image110.png>
</file>

<file path=ppt/media/image111.jpeg>
</file>

<file path=ppt/media/image112.png>
</file>

<file path=ppt/media/image113.jpeg>
</file>

<file path=ppt/media/image114.png>
</file>

<file path=ppt/media/image115.png>
</file>

<file path=ppt/media/image116.jpeg>
</file>

<file path=ppt/media/image117.jpg>
</file>

<file path=ppt/media/image118.jpg>
</file>

<file path=ppt/media/image119.jpg>
</file>

<file path=ppt/media/image12.png>
</file>

<file path=ppt/media/image120.jpg>
</file>

<file path=ppt/media/image121.jpg>
</file>

<file path=ppt/media/image122.jpg>
</file>

<file path=ppt/media/image123.jp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gif>
</file>

<file path=ppt/media/image150.png>
</file>

<file path=ppt/media/image151.png>
</file>

<file path=ppt/media/image152.jpg>
</file>

<file path=ppt/media/image153.jpg>
</file>

<file path=ppt/media/image154.jpg>
</file>

<file path=ppt/media/image155.jpg>
</file>

<file path=ppt/media/image156.jpg>
</file>

<file path=ppt/media/image157.jpg>
</file>

<file path=ppt/media/image158.jpg>
</file>

<file path=ppt/media/image159.jpg>
</file>

<file path=ppt/media/image16.png>
</file>

<file path=ppt/media/image160.jpg>
</file>

<file path=ppt/media/image161.jpg>
</file>

<file path=ppt/media/image162.png>
</file>

<file path=ppt/media/image163.png>
</file>

<file path=ppt/media/image164.png>
</file>

<file path=ppt/media/image165.jpg>
</file>

<file path=ppt/media/image166.jpg>
</file>

<file path=ppt/media/image167.jpg>
</file>

<file path=ppt/media/image17.png>
</file>

<file path=ppt/media/image18.jpeg>
</file>

<file path=ppt/media/image19.png>
</file>

<file path=ppt/media/image2.png>
</file>

<file path=ppt/media/image22.png>
</file>

<file path=ppt/media/image24.png>
</file>

<file path=ppt/media/image25.png>
</file>

<file path=ppt/media/image26.jpeg>
</file>

<file path=ppt/media/image27.jpeg>
</file>

<file path=ppt/media/image28.jpeg>
</file>

<file path=ppt/media/image29.pn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jpe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jpeg>
</file>

<file path=ppt/media/image48.png>
</file>

<file path=ppt/media/image49.jpeg>
</file>

<file path=ppt/media/image5.png>
</file>

<file path=ppt/media/image50.png>
</file>

<file path=ppt/media/image51.png>
</file>

<file path=ppt/media/image52.png>
</file>

<file path=ppt/media/image53.jpeg>
</file>

<file path=ppt/media/image54.png>
</file>

<file path=ppt/media/image56.png>
</file>

<file path=ppt/media/image57.png>
</file>

<file path=ppt/media/image58.jpe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jpeg>
</file>

<file path=ppt/media/image65.jpeg>
</file>

<file path=ppt/media/image66.png>
</file>

<file path=ppt/media/image67.png>
</file>

<file path=ppt/media/image68.gif>
</file>

<file path=ppt/media/image7.png>
</file>

<file path=ppt/media/image70.png>
</file>

<file path=ppt/media/image71.gif>
</file>

<file path=ppt/media/image72.gif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4.png>
</file>

<file path=ppt/media/image85.gif>
</file>

<file path=ppt/media/image86.png>
</file>

<file path=ppt/media/image87.jpeg>
</file>

<file path=ppt/media/image88.png>
</file>

<file path=ppt/media/image89.png>
</file>

<file path=ppt/media/image9.png>
</file>

<file path=ppt/media/image90.png>
</file>

<file path=ppt/media/image91.jpeg>
</file>

<file path=ppt/media/image92.jpeg>
</file>

<file path=ppt/media/image93.png>
</file>

<file path=ppt/media/image94.gif>
</file>

<file path=ppt/media/image95.png>
</file>

<file path=ppt/media/image96.jpe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3EAD21-E704-4749-9E24-B3DA8C487591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1B6DE6-0EFC-4D0D-921E-D0A701D7FE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0612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* </a:t>
            </a:r>
            <a:r>
              <a:rPr lang="ko-KR" altLang="en-US" dirty="0"/>
              <a:t>진짜 사람일까</a:t>
            </a:r>
            <a:r>
              <a:rPr lang="en-US" altLang="ko-KR" dirty="0"/>
              <a:t>? </a:t>
            </a:r>
            <a:r>
              <a:rPr lang="ko-KR" altLang="en-US" dirty="0"/>
              <a:t>생성해낸 얼굴일까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정답은 모두 다 가짜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90157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54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964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55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90842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56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67074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57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25705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58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8896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59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25661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60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47565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61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47340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분 </a:t>
            </a:r>
            <a:r>
              <a:rPr lang="en-US" altLang="ko-KR" dirty="0"/>
              <a:t>11</a:t>
            </a:r>
            <a:r>
              <a:rPr lang="ko-KR" altLang="en-US" dirty="0"/>
              <a:t>초까지 보여주세요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62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62006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63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735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26579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64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58077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65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51231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66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96564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중간중간 끊어가면서 보여주다가 </a:t>
            </a:r>
            <a:r>
              <a:rPr lang="en-US" altLang="ko-KR" dirty="0"/>
              <a:t>1</a:t>
            </a:r>
            <a:r>
              <a:rPr lang="ko-KR" altLang="en-US" dirty="0"/>
              <a:t>분 </a:t>
            </a:r>
            <a:r>
              <a:rPr lang="en-US" altLang="ko-KR" dirty="0"/>
              <a:t>30</a:t>
            </a:r>
            <a:r>
              <a:rPr lang="ko-KR" altLang="en-US" dirty="0"/>
              <a:t>초부터 쭉 보여주면서 설명해 주세요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67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87570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중간중간 끊어가면서 보여주다가 </a:t>
            </a:r>
            <a:r>
              <a:rPr lang="en-US" altLang="ko-KR" dirty="0"/>
              <a:t>1</a:t>
            </a:r>
            <a:r>
              <a:rPr lang="ko-KR" altLang="en-US" dirty="0"/>
              <a:t>분 </a:t>
            </a:r>
            <a:r>
              <a:rPr lang="en-US" altLang="ko-KR" dirty="0"/>
              <a:t>30</a:t>
            </a:r>
            <a:r>
              <a:rPr lang="ko-KR" altLang="en-US" dirty="0"/>
              <a:t>초부터 쭉 보여주면서 설명해 주세요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68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11999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중간중간 끊어가면서 보여주다가 </a:t>
            </a:r>
            <a:r>
              <a:rPr lang="en-US" altLang="ko-KR" dirty="0"/>
              <a:t>1</a:t>
            </a:r>
            <a:r>
              <a:rPr lang="ko-KR" altLang="en-US" dirty="0"/>
              <a:t>분 </a:t>
            </a:r>
            <a:r>
              <a:rPr lang="en-US" altLang="ko-KR" dirty="0"/>
              <a:t>30</a:t>
            </a:r>
            <a:r>
              <a:rPr lang="ko-KR" altLang="en-US" dirty="0"/>
              <a:t>초부터 쭉 보여주면서 설명해 주세요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69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37435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중간중간 끊어가면서 보여주다가 </a:t>
            </a:r>
            <a:r>
              <a:rPr lang="en-US" altLang="ko-KR" dirty="0"/>
              <a:t>1</a:t>
            </a:r>
            <a:r>
              <a:rPr lang="ko-KR" altLang="en-US" dirty="0"/>
              <a:t>분 </a:t>
            </a:r>
            <a:r>
              <a:rPr lang="en-US" altLang="ko-KR" dirty="0"/>
              <a:t>30</a:t>
            </a:r>
            <a:r>
              <a:rPr lang="ko-KR" altLang="en-US" dirty="0"/>
              <a:t>초부터 쭉 보여주면서 설명해 주세요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70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908848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중간중간 끊어가면서 보여주다가 </a:t>
            </a:r>
            <a:r>
              <a:rPr lang="en-US" altLang="ko-KR" dirty="0"/>
              <a:t>1</a:t>
            </a:r>
            <a:r>
              <a:rPr lang="ko-KR" altLang="en-US" dirty="0"/>
              <a:t>분 </a:t>
            </a:r>
            <a:r>
              <a:rPr lang="en-US" altLang="ko-KR" dirty="0"/>
              <a:t>30</a:t>
            </a:r>
            <a:r>
              <a:rPr lang="ko-KR" altLang="en-US" dirty="0"/>
              <a:t>초부터 쭉 보여주면서 설명해 주세요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71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7082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중간중간 끊어가면서 보여주다가 </a:t>
            </a:r>
            <a:r>
              <a:rPr lang="en-US" altLang="ko-KR" dirty="0"/>
              <a:t>1</a:t>
            </a:r>
            <a:r>
              <a:rPr lang="ko-KR" altLang="en-US" dirty="0"/>
              <a:t>분 </a:t>
            </a:r>
            <a:r>
              <a:rPr lang="en-US" altLang="ko-KR" dirty="0"/>
              <a:t>30</a:t>
            </a:r>
            <a:r>
              <a:rPr lang="ko-KR" altLang="en-US" dirty="0"/>
              <a:t>초부터 쭉 보여주면서 설명해 주세요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72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59108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중간중간 끊어가면서 보여주다가 </a:t>
            </a:r>
            <a:r>
              <a:rPr lang="en-US" altLang="ko-KR" dirty="0"/>
              <a:t>1</a:t>
            </a:r>
            <a:r>
              <a:rPr lang="ko-KR" altLang="en-US" dirty="0"/>
              <a:t>분 </a:t>
            </a:r>
            <a:r>
              <a:rPr lang="en-US" altLang="ko-KR" dirty="0"/>
              <a:t>30</a:t>
            </a:r>
            <a:r>
              <a:rPr lang="ko-KR" altLang="en-US" dirty="0"/>
              <a:t>초부터 쭉 보여주면서 설명해 주세요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73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85891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47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98595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중간중간 끊어가면서 보여주다가 </a:t>
            </a:r>
            <a:r>
              <a:rPr lang="en-US" altLang="ko-KR" dirty="0"/>
              <a:t>1</a:t>
            </a:r>
            <a:r>
              <a:rPr lang="ko-KR" altLang="en-US" dirty="0"/>
              <a:t>분 </a:t>
            </a:r>
            <a:r>
              <a:rPr lang="en-US" altLang="ko-KR" dirty="0"/>
              <a:t>30</a:t>
            </a:r>
            <a:r>
              <a:rPr lang="ko-KR" altLang="en-US" dirty="0"/>
              <a:t>초부터 쭉 보여주면서 설명해 주세요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74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058862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중간중간 끊어가면서 보여주다가 </a:t>
            </a:r>
            <a:r>
              <a:rPr lang="en-US" altLang="ko-KR" dirty="0"/>
              <a:t>1</a:t>
            </a:r>
            <a:r>
              <a:rPr lang="ko-KR" altLang="en-US" dirty="0"/>
              <a:t>분 </a:t>
            </a:r>
            <a:r>
              <a:rPr lang="en-US" altLang="ko-KR" dirty="0"/>
              <a:t>30</a:t>
            </a:r>
            <a:r>
              <a:rPr lang="ko-KR" altLang="en-US" dirty="0"/>
              <a:t>초부터 쭉 보여주면서 설명해 주세요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75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632364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중간중간 끊어가면서 보여주다가 </a:t>
            </a:r>
            <a:r>
              <a:rPr lang="en-US" altLang="ko-KR" dirty="0"/>
              <a:t>1</a:t>
            </a:r>
            <a:r>
              <a:rPr lang="ko-KR" altLang="en-US" dirty="0"/>
              <a:t>분 </a:t>
            </a:r>
            <a:r>
              <a:rPr lang="en-US" altLang="ko-KR" dirty="0"/>
              <a:t>30</a:t>
            </a:r>
            <a:r>
              <a:rPr lang="ko-KR" altLang="en-US" dirty="0"/>
              <a:t>초부터 쭉 보여주면서 설명해 주세요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76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711118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77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715304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78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369189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79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258213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80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753784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81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198848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82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73380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83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19775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48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86390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84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24962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85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8119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86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324267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87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743149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88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519521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89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560396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90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84396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91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069653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92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716648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93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20095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49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85777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94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507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95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649551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96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650248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97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756803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98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66840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50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7017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51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21996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52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56137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53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7087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A826EC22-CBE7-4336-9241-893A69685A4B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E288DFF-B1F4-457F-AFBD-A83FFADF5706}"/>
              </a:ext>
            </a:extLst>
          </p:cNvPr>
          <p:cNvSpPr/>
          <p:nvPr userDrawn="1"/>
        </p:nvSpPr>
        <p:spPr>
          <a:xfrm>
            <a:off x="147475" y="126715"/>
            <a:ext cx="11897050" cy="6521735"/>
          </a:xfrm>
          <a:prstGeom prst="roundRect">
            <a:avLst>
              <a:gd name="adj" fmla="val 3815"/>
            </a:avLst>
          </a:prstGeom>
          <a:solidFill>
            <a:srgbClr val="33160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4E70D3-3B0A-4ED1-8780-26E04B8E151B}"/>
              </a:ext>
            </a:extLst>
          </p:cNvPr>
          <p:cNvSpPr txBox="1"/>
          <p:nvPr userDrawn="1"/>
        </p:nvSpPr>
        <p:spPr>
          <a:xfrm>
            <a:off x="75084" y="6623109"/>
            <a:ext cx="11362078" cy="2587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t">
            <a:noAutofit/>
          </a:bodyPr>
          <a:lstStyle/>
          <a:p>
            <a:pPr algn="l" hangingPunct="1"/>
            <a:r>
              <a:rPr kumimoji="1" lang="en-US" altLang="en-US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Copyright 2022.  The</a:t>
            </a:r>
            <a:r>
              <a:rPr kumimoji="1" lang="ko-KR" altLang="en-US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kumimoji="1" lang="en-US" altLang="ko-KR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Catholic University of Korea.</a:t>
            </a:r>
            <a:r>
              <a:rPr kumimoji="1" lang="ko-KR" altLang="en-US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kumimoji="1" lang="en-US" altLang="ko-KR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A</a:t>
            </a:r>
            <a:r>
              <a:rPr kumimoji="1" lang="en-US" altLang="en-US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ll rights reserved. </a:t>
            </a:r>
          </a:p>
        </p:txBody>
      </p:sp>
      <p:sp>
        <p:nvSpPr>
          <p:cNvPr id="10" name="육각형 9">
            <a:extLst>
              <a:ext uri="{FF2B5EF4-FFF2-40B4-BE49-F238E27FC236}">
                <a16:creationId xmlns:a16="http://schemas.microsoft.com/office/drawing/2014/main" id="{CB615460-7495-4909-B5B7-BF5CB13D8E90}"/>
              </a:ext>
            </a:extLst>
          </p:cNvPr>
          <p:cNvSpPr/>
          <p:nvPr userDrawn="1"/>
        </p:nvSpPr>
        <p:spPr>
          <a:xfrm rot="16200000" flipH="1">
            <a:off x="8588113" y="-579850"/>
            <a:ext cx="3570513" cy="3075588"/>
          </a:xfrm>
          <a:prstGeom prst="hexagon">
            <a:avLst/>
          </a:prstGeom>
          <a:solidFill>
            <a:srgbClr val="F7E1D1"/>
          </a:solidFill>
          <a:ln w="180975" cap="rnd">
            <a:solidFill>
              <a:srgbClr val="F7E1D1"/>
            </a:solidFill>
            <a:rou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2939DDBA-F108-410C-977F-8409B022F7C2}"/>
              </a:ext>
            </a:extLst>
          </p:cNvPr>
          <p:cNvCxnSpPr>
            <a:cxnSpLocks/>
          </p:cNvCxnSpPr>
          <p:nvPr userDrawn="1"/>
        </p:nvCxnSpPr>
        <p:spPr>
          <a:xfrm>
            <a:off x="563842" y="3291959"/>
            <a:ext cx="654648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3644E7A-22EB-4E3F-9F3B-BF467B964D1B}"/>
              </a:ext>
            </a:extLst>
          </p:cNvPr>
          <p:cNvGrpSpPr/>
          <p:nvPr userDrawn="1"/>
        </p:nvGrpSpPr>
        <p:grpSpPr>
          <a:xfrm>
            <a:off x="708823" y="2442894"/>
            <a:ext cx="435836" cy="108000"/>
            <a:chOff x="766726" y="3633898"/>
            <a:chExt cx="435836" cy="10800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B927497D-3D9F-43D7-82D5-13B297D93BFB}"/>
                </a:ext>
              </a:extLst>
            </p:cNvPr>
            <p:cNvSpPr/>
            <p:nvPr/>
          </p:nvSpPr>
          <p:spPr>
            <a:xfrm>
              <a:off x="766726" y="3633898"/>
              <a:ext cx="108000" cy="108000"/>
            </a:xfrm>
            <a:prstGeom prst="ellipse">
              <a:avLst/>
            </a:prstGeom>
            <a:solidFill>
              <a:srgbClr val="7735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6EE43E24-CF6A-4890-B8E7-7590120E3521}"/>
                </a:ext>
              </a:extLst>
            </p:cNvPr>
            <p:cNvSpPr/>
            <p:nvPr/>
          </p:nvSpPr>
          <p:spPr>
            <a:xfrm>
              <a:off x="930873" y="3633898"/>
              <a:ext cx="108000" cy="108000"/>
            </a:xfrm>
            <a:prstGeom prst="ellipse">
              <a:avLst/>
            </a:prstGeom>
            <a:solidFill>
              <a:srgbClr val="F473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5066E425-2CBE-4127-9670-1594DF3471D8}"/>
                </a:ext>
              </a:extLst>
            </p:cNvPr>
            <p:cNvSpPr/>
            <p:nvPr/>
          </p:nvSpPr>
          <p:spPr>
            <a:xfrm>
              <a:off x="1094562" y="3633898"/>
              <a:ext cx="108000" cy="108000"/>
            </a:xfrm>
            <a:prstGeom prst="ellipse">
              <a:avLst/>
            </a:prstGeom>
            <a:solidFill>
              <a:srgbClr val="F28C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1028" name="Picture 4" descr="가톨릭대학교 로고 PNG JPG PSD 다운로드">
            <a:extLst>
              <a:ext uri="{FF2B5EF4-FFF2-40B4-BE49-F238E27FC236}">
                <a16:creationId xmlns:a16="http://schemas.microsoft.com/office/drawing/2014/main" id="{99D85A08-0AC4-4234-B221-10298E80D1F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8995" y="444184"/>
            <a:ext cx="1428748" cy="140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2759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A28014C-B6AA-47F5-B6F9-2D5D3B99CE0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dirty="0">
              <a:sym typeface="Apple SD 산돌고딕 Neo 옅은체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EFE0276-244D-43BC-92FD-CC2703FDAFCC}"/>
              </a:ext>
            </a:extLst>
          </p:cNvPr>
          <p:cNvCxnSpPr>
            <a:cxnSpLocks/>
          </p:cNvCxnSpPr>
          <p:nvPr userDrawn="1"/>
        </p:nvCxnSpPr>
        <p:spPr>
          <a:xfrm>
            <a:off x="925792" y="3603109"/>
            <a:ext cx="654648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83915A56-30EE-44A7-B8FB-ABC354C01866}"/>
              </a:ext>
            </a:extLst>
          </p:cNvPr>
          <p:cNvSpPr/>
          <p:nvPr userDrawn="1"/>
        </p:nvSpPr>
        <p:spPr>
          <a:xfrm flipV="1">
            <a:off x="925820" y="3894471"/>
            <a:ext cx="10130341" cy="819868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ACAA15F-F58C-4CBF-9DC0-9855CDC52502}"/>
              </a:ext>
            </a:extLst>
          </p:cNvPr>
          <p:cNvGrpSpPr/>
          <p:nvPr userDrawn="1"/>
        </p:nvGrpSpPr>
        <p:grpSpPr>
          <a:xfrm>
            <a:off x="925792" y="2774625"/>
            <a:ext cx="435836" cy="108000"/>
            <a:chOff x="1387617" y="2538869"/>
            <a:chExt cx="435836" cy="108000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DE3070B6-99F8-4993-9353-AA5CA31B1F48}"/>
                </a:ext>
              </a:extLst>
            </p:cNvPr>
            <p:cNvSpPr/>
            <p:nvPr/>
          </p:nvSpPr>
          <p:spPr>
            <a:xfrm>
              <a:off x="1387617" y="2538869"/>
              <a:ext cx="108000" cy="108000"/>
            </a:xfrm>
            <a:prstGeom prst="ellipse">
              <a:avLst/>
            </a:prstGeom>
            <a:solidFill>
              <a:srgbClr val="7735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EBEB1B7A-5865-4E76-8EAA-DB937819AB96}"/>
                </a:ext>
              </a:extLst>
            </p:cNvPr>
            <p:cNvSpPr/>
            <p:nvPr/>
          </p:nvSpPr>
          <p:spPr>
            <a:xfrm>
              <a:off x="1551764" y="2538869"/>
              <a:ext cx="108000" cy="108000"/>
            </a:xfrm>
            <a:prstGeom prst="ellipse">
              <a:avLst/>
            </a:prstGeom>
            <a:solidFill>
              <a:srgbClr val="F473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81B76E4E-136F-477A-AA29-C43E5CF53EFB}"/>
                </a:ext>
              </a:extLst>
            </p:cNvPr>
            <p:cNvSpPr/>
            <p:nvPr/>
          </p:nvSpPr>
          <p:spPr>
            <a:xfrm>
              <a:off x="1715453" y="2538869"/>
              <a:ext cx="108000" cy="108000"/>
            </a:xfrm>
            <a:prstGeom prst="ellipse">
              <a:avLst/>
            </a:prstGeom>
            <a:solidFill>
              <a:srgbClr val="F28C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육각형 13">
            <a:extLst>
              <a:ext uri="{FF2B5EF4-FFF2-40B4-BE49-F238E27FC236}">
                <a16:creationId xmlns:a16="http://schemas.microsoft.com/office/drawing/2014/main" id="{0F4E7AEE-48E8-4D32-BA1F-8DC9E2BD68A1}"/>
              </a:ext>
            </a:extLst>
          </p:cNvPr>
          <p:cNvSpPr/>
          <p:nvPr userDrawn="1"/>
        </p:nvSpPr>
        <p:spPr>
          <a:xfrm rot="16200000" flipH="1">
            <a:off x="8588113" y="-579850"/>
            <a:ext cx="3570513" cy="3075588"/>
          </a:xfrm>
          <a:prstGeom prst="hexagon">
            <a:avLst/>
          </a:prstGeom>
          <a:solidFill>
            <a:srgbClr val="E9E4E3"/>
          </a:solidFill>
          <a:ln w="180975" cap="rnd">
            <a:solidFill>
              <a:srgbClr val="E9E4E3"/>
            </a:solidFill>
            <a:rou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FBD4FF-4165-45CD-A4F1-A4082E6C5FDE}"/>
              </a:ext>
            </a:extLst>
          </p:cNvPr>
          <p:cNvSpPr txBox="1"/>
          <p:nvPr userDrawn="1"/>
        </p:nvSpPr>
        <p:spPr>
          <a:xfrm>
            <a:off x="49683" y="6597707"/>
            <a:ext cx="9507017" cy="2587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t">
            <a:noAutofit/>
          </a:bodyPr>
          <a:lstStyle/>
          <a:p>
            <a:pPr algn="l" hangingPunct="1"/>
            <a:r>
              <a:rPr kumimoji="1" lang="en-US" altLang="en-US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Copyright 2022.  The</a:t>
            </a:r>
            <a:r>
              <a:rPr kumimoji="1" lang="ko-KR" altLang="en-US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kumimoji="1" lang="en-US" altLang="ko-KR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Catholic University of Korea.</a:t>
            </a:r>
            <a:r>
              <a:rPr kumimoji="1" lang="ko-KR" altLang="en-US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kumimoji="1" lang="en-US" altLang="ko-KR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A</a:t>
            </a:r>
            <a:r>
              <a:rPr kumimoji="1" lang="en-US" altLang="en-US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ll rights reserved. </a:t>
            </a:r>
          </a:p>
        </p:txBody>
      </p:sp>
      <p:pic>
        <p:nvPicPr>
          <p:cNvPr id="18" name="Picture 4" descr="가톨릭대학교 로고 PNG JPG PSD 다운로드">
            <a:extLst>
              <a:ext uri="{FF2B5EF4-FFF2-40B4-BE49-F238E27FC236}">
                <a16:creationId xmlns:a16="http://schemas.microsoft.com/office/drawing/2014/main" id="{53C10793-D698-4296-96FB-8716B7F49D5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8995" y="444184"/>
            <a:ext cx="1428748" cy="140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7086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38722C5-0152-4890-9854-60CDBDF9582B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77CB857D-7882-44EC-8B90-365146442F52}"/>
              </a:ext>
            </a:extLst>
          </p:cNvPr>
          <p:cNvSpPr/>
          <p:nvPr userDrawn="1"/>
        </p:nvSpPr>
        <p:spPr>
          <a:xfrm>
            <a:off x="-385531" y="180007"/>
            <a:ext cx="4161757" cy="6472871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AA4677-F573-4943-A859-B167428CDEEA}"/>
              </a:ext>
            </a:extLst>
          </p:cNvPr>
          <p:cNvSpPr txBox="1"/>
          <p:nvPr userDrawn="1"/>
        </p:nvSpPr>
        <p:spPr>
          <a:xfrm>
            <a:off x="440529" y="652250"/>
            <a:ext cx="3256614" cy="7357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C</a:t>
            </a: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o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n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t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e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n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t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s </a:t>
            </a:r>
            <a:endParaRPr kumimoji="0" lang="ko-Kore-KR" altLang="en-US" sz="4000" b="0" i="0" u="none" strike="noStrike" kern="0" cap="none" spc="0" normalizeH="0" baseline="0" noProof="0" dirty="0">
              <a:ln>
                <a:noFill/>
              </a:ln>
              <a:solidFill>
                <a:srgbClr val="331608"/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056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17E7FCDA-580F-4E5D-9B15-4AFFF51E579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ECA79844-7B49-4FFE-AB15-E00E2997873D}"/>
              </a:ext>
            </a:extLst>
          </p:cNvPr>
          <p:cNvSpPr/>
          <p:nvPr userDrawn="1"/>
        </p:nvSpPr>
        <p:spPr>
          <a:xfrm>
            <a:off x="153619" y="2176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E3FD2681-C722-43E6-AAA4-137A0E53A252}"/>
              </a:ext>
            </a:extLst>
          </p:cNvPr>
          <p:cNvSpPr/>
          <p:nvPr userDrawn="1"/>
        </p:nvSpPr>
        <p:spPr>
          <a:xfrm>
            <a:off x="131673" y="8760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9C7492C-B1D2-4CA6-B39F-AF19D1EE2C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96" r="28165" b="28902"/>
          <a:stretch/>
        </p:blipFill>
        <p:spPr>
          <a:xfrm>
            <a:off x="11463797" y="305354"/>
            <a:ext cx="441960" cy="51199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925484A-C52C-4DB0-9013-5B423A28B7D1}"/>
              </a:ext>
            </a:extLst>
          </p:cNvPr>
          <p:cNvSpPr txBox="1"/>
          <p:nvPr userDrawn="1"/>
        </p:nvSpPr>
        <p:spPr>
          <a:xfrm>
            <a:off x="2298163" y="27127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lvl="0" algn="ctr"/>
            <a:r>
              <a:rPr lang="en-US" altLang="ko-Kore-KR" sz="2800" b="1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Contents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cxnSp>
        <p:nvCxnSpPr>
          <p:cNvPr id="13" name="직선 연결선[R] 10">
            <a:extLst>
              <a:ext uri="{FF2B5EF4-FFF2-40B4-BE49-F238E27FC236}">
                <a16:creationId xmlns:a16="http://schemas.microsoft.com/office/drawing/2014/main" id="{28AB99A7-5C1E-493D-B434-D0496787EBAA}"/>
              </a:ext>
            </a:extLst>
          </p:cNvPr>
          <p:cNvCxnSpPr>
            <a:cxnSpLocks/>
          </p:cNvCxnSpPr>
          <p:nvPr userDrawn="1"/>
        </p:nvCxnSpPr>
        <p:spPr>
          <a:xfrm>
            <a:off x="3619412" y="782860"/>
            <a:ext cx="5027876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7270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컴퓨터 비전 소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309768" y="150895"/>
            <a:ext cx="52771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컴퓨터 비전 소개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93DB4090-6DAC-496E-B7E4-A6306D8CA6C5}"/>
              </a:ext>
            </a:extLst>
          </p:cNvPr>
          <p:cNvGrpSpPr/>
          <p:nvPr userDrawn="1"/>
        </p:nvGrpSpPr>
        <p:grpSpPr>
          <a:xfrm>
            <a:off x="11275844" y="681220"/>
            <a:ext cx="671587" cy="678537"/>
            <a:chOff x="11275844" y="681220"/>
            <a:chExt cx="671587" cy="678537"/>
          </a:xfrm>
        </p:grpSpPr>
        <p:sp>
          <p:nvSpPr>
            <p:cNvPr id="20" name="사각형: 둥근 모서리 11">
              <a:extLst>
                <a:ext uri="{FF2B5EF4-FFF2-40B4-BE49-F238E27FC236}">
                  <a16:creationId xmlns:a16="http://schemas.microsoft.com/office/drawing/2014/main" id="{5F69EC2A-F546-4BF7-9ED4-0693D2B4E4F5}"/>
                </a:ext>
              </a:extLst>
            </p:cNvPr>
            <p:cNvSpPr/>
            <p:nvPr userDrawn="1"/>
          </p:nvSpPr>
          <p:spPr>
            <a:xfrm>
              <a:off x="11275844" y="681220"/>
              <a:ext cx="671587" cy="678537"/>
            </a:xfrm>
            <a:prstGeom prst="flowChartOffpageConnector">
              <a:avLst/>
            </a:prstGeom>
            <a:solidFill>
              <a:srgbClr val="41599E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사각형: 둥근 모서리 11">
              <a:extLst>
                <a:ext uri="{FF2B5EF4-FFF2-40B4-BE49-F238E27FC236}">
                  <a16:creationId xmlns:a16="http://schemas.microsoft.com/office/drawing/2014/main" id="{E0FEA6F8-83AE-4194-A81E-572CA0B0A8D1}"/>
                </a:ext>
              </a:extLst>
            </p:cNvPr>
            <p:cNvSpPr/>
            <p:nvPr userDrawn="1"/>
          </p:nvSpPr>
          <p:spPr>
            <a:xfrm>
              <a:off x="11293199" y="681220"/>
              <a:ext cx="632287" cy="648815"/>
            </a:xfrm>
            <a:prstGeom prst="flowChartOffpageConnector">
              <a:avLst/>
            </a:prstGeom>
            <a:solidFill>
              <a:schemeClr val="bg1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2" name="Picture 4" descr="가톨릭대학교 로고 PNG JPG PSD 다운로드">
              <a:extLst>
                <a:ext uri="{FF2B5EF4-FFF2-40B4-BE49-F238E27FC236}">
                  <a16:creationId xmlns:a16="http://schemas.microsoft.com/office/drawing/2014/main" id="{42584D7B-5056-4F66-B932-0794552F0529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54901" y="715229"/>
              <a:ext cx="508882" cy="500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35309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자연어 처리 소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81716" y="150895"/>
            <a:ext cx="583814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자연어 처리 소개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238D5D86-A0C9-46AE-959B-D74E09333F3E}"/>
              </a:ext>
            </a:extLst>
          </p:cNvPr>
          <p:cNvGrpSpPr/>
          <p:nvPr userDrawn="1"/>
        </p:nvGrpSpPr>
        <p:grpSpPr>
          <a:xfrm>
            <a:off x="11275844" y="681220"/>
            <a:ext cx="671587" cy="678537"/>
            <a:chOff x="11275844" y="681220"/>
            <a:chExt cx="671587" cy="678537"/>
          </a:xfrm>
        </p:grpSpPr>
        <p:sp>
          <p:nvSpPr>
            <p:cNvPr id="17" name="사각형: 둥근 모서리 11">
              <a:extLst>
                <a:ext uri="{FF2B5EF4-FFF2-40B4-BE49-F238E27FC236}">
                  <a16:creationId xmlns:a16="http://schemas.microsoft.com/office/drawing/2014/main" id="{94F8104B-3AA3-4313-8489-7C7486424C3F}"/>
                </a:ext>
              </a:extLst>
            </p:cNvPr>
            <p:cNvSpPr/>
            <p:nvPr userDrawn="1"/>
          </p:nvSpPr>
          <p:spPr>
            <a:xfrm>
              <a:off x="11275844" y="681220"/>
              <a:ext cx="671587" cy="678537"/>
            </a:xfrm>
            <a:prstGeom prst="flowChartOffpageConnector">
              <a:avLst/>
            </a:prstGeom>
            <a:solidFill>
              <a:srgbClr val="41599E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사각형: 둥근 모서리 11">
              <a:extLst>
                <a:ext uri="{FF2B5EF4-FFF2-40B4-BE49-F238E27FC236}">
                  <a16:creationId xmlns:a16="http://schemas.microsoft.com/office/drawing/2014/main" id="{2EC11847-C66F-4EC2-B690-0456C9715971}"/>
                </a:ext>
              </a:extLst>
            </p:cNvPr>
            <p:cNvSpPr/>
            <p:nvPr userDrawn="1"/>
          </p:nvSpPr>
          <p:spPr>
            <a:xfrm>
              <a:off x="11293199" y="681220"/>
              <a:ext cx="632287" cy="648815"/>
            </a:xfrm>
            <a:prstGeom prst="flowChartOffpageConnector">
              <a:avLst/>
            </a:prstGeom>
            <a:solidFill>
              <a:schemeClr val="bg1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1" name="Picture 4" descr="가톨릭대학교 로고 PNG JPG PSD 다운로드">
              <a:extLst>
                <a:ext uri="{FF2B5EF4-FFF2-40B4-BE49-F238E27FC236}">
                  <a16:creationId xmlns:a16="http://schemas.microsoft.com/office/drawing/2014/main" id="{ADA0FDA8-EF71-4FA0-9BE7-429F0F886BA9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54901" y="715229"/>
              <a:ext cx="508882" cy="500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50775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인공지능의 활용 분야와 미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78510" y="150895"/>
            <a:ext cx="59022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인공지능의 활용 분야와 미래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28E11990-9643-48E1-8C7A-0557176DCA52}"/>
              </a:ext>
            </a:extLst>
          </p:cNvPr>
          <p:cNvGrpSpPr/>
          <p:nvPr userDrawn="1"/>
        </p:nvGrpSpPr>
        <p:grpSpPr>
          <a:xfrm>
            <a:off x="11275844" y="681220"/>
            <a:ext cx="671587" cy="678537"/>
            <a:chOff x="11275844" y="681220"/>
            <a:chExt cx="671587" cy="678537"/>
          </a:xfrm>
        </p:grpSpPr>
        <p:sp>
          <p:nvSpPr>
            <p:cNvPr id="17" name="사각형: 둥근 모서리 11">
              <a:extLst>
                <a:ext uri="{FF2B5EF4-FFF2-40B4-BE49-F238E27FC236}">
                  <a16:creationId xmlns:a16="http://schemas.microsoft.com/office/drawing/2014/main" id="{40766D1E-F903-45CE-A73E-F2AB4A6888CA}"/>
                </a:ext>
              </a:extLst>
            </p:cNvPr>
            <p:cNvSpPr/>
            <p:nvPr userDrawn="1"/>
          </p:nvSpPr>
          <p:spPr>
            <a:xfrm>
              <a:off x="11275844" y="681220"/>
              <a:ext cx="671587" cy="678537"/>
            </a:xfrm>
            <a:prstGeom prst="flowChartOffpageConnector">
              <a:avLst/>
            </a:prstGeom>
            <a:solidFill>
              <a:srgbClr val="41599E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사각형: 둥근 모서리 11">
              <a:extLst>
                <a:ext uri="{FF2B5EF4-FFF2-40B4-BE49-F238E27FC236}">
                  <a16:creationId xmlns:a16="http://schemas.microsoft.com/office/drawing/2014/main" id="{90EAF717-A64C-4F45-A4DE-9EA0D2455BB2}"/>
                </a:ext>
              </a:extLst>
            </p:cNvPr>
            <p:cNvSpPr/>
            <p:nvPr userDrawn="1"/>
          </p:nvSpPr>
          <p:spPr>
            <a:xfrm>
              <a:off x="11293199" y="681220"/>
              <a:ext cx="632287" cy="648815"/>
            </a:xfrm>
            <a:prstGeom prst="flowChartOffpageConnector">
              <a:avLst/>
            </a:prstGeom>
            <a:solidFill>
              <a:schemeClr val="bg1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1" name="Picture 4" descr="가톨릭대학교 로고 PNG JPG PSD 다운로드">
              <a:extLst>
                <a:ext uri="{FF2B5EF4-FFF2-40B4-BE49-F238E27FC236}">
                  <a16:creationId xmlns:a16="http://schemas.microsoft.com/office/drawing/2014/main" id="{7E88B954-A6B2-4B31-978D-F0AB8542DA72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54901" y="715229"/>
              <a:ext cx="508882" cy="500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9957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단어 벡터 생성 인공지능 실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67289" y="150895"/>
            <a:ext cx="61266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04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단어 벡터 생성 인공지능 실습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698531D-E0DB-4C4C-A89E-5B5B0FF9613A}"/>
              </a:ext>
            </a:extLst>
          </p:cNvPr>
          <p:cNvGrpSpPr/>
          <p:nvPr userDrawn="1"/>
        </p:nvGrpSpPr>
        <p:grpSpPr>
          <a:xfrm>
            <a:off x="11275844" y="681220"/>
            <a:ext cx="671587" cy="678537"/>
            <a:chOff x="11275844" y="681220"/>
            <a:chExt cx="671587" cy="678537"/>
          </a:xfrm>
        </p:grpSpPr>
        <p:sp>
          <p:nvSpPr>
            <p:cNvPr id="17" name="사각형: 둥근 모서리 11">
              <a:extLst>
                <a:ext uri="{FF2B5EF4-FFF2-40B4-BE49-F238E27FC236}">
                  <a16:creationId xmlns:a16="http://schemas.microsoft.com/office/drawing/2014/main" id="{A3C6DB5A-31FF-4E2F-AA8D-A6963B93E803}"/>
                </a:ext>
              </a:extLst>
            </p:cNvPr>
            <p:cNvSpPr/>
            <p:nvPr userDrawn="1"/>
          </p:nvSpPr>
          <p:spPr>
            <a:xfrm>
              <a:off x="11275844" y="681220"/>
              <a:ext cx="671587" cy="678537"/>
            </a:xfrm>
            <a:prstGeom prst="flowChartOffpageConnector">
              <a:avLst/>
            </a:prstGeom>
            <a:solidFill>
              <a:srgbClr val="41599E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사각형: 둥근 모서리 11">
              <a:extLst>
                <a:ext uri="{FF2B5EF4-FFF2-40B4-BE49-F238E27FC236}">
                  <a16:creationId xmlns:a16="http://schemas.microsoft.com/office/drawing/2014/main" id="{ED0731B0-1DAA-4726-8E91-16F3700082D8}"/>
                </a:ext>
              </a:extLst>
            </p:cNvPr>
            <p:cNvSpPr/>
            <p:nvPr userDrawn="1"/>
          </p:nvSpPr>
          <p:spPr>
            <a:xfrm>
              <a:off x="11293199" y="681220"/>
              <a:ext cx="632287" cy="648815"/>
            </a:xfrm>
            <a:prstGeom prst="flowChartOffpageConnector">
              <a:avLst/>
            </a:prstGeom>
            <a:solidFill>
              <a:schemeClr val="bg1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1" name="Picture 4" descr="가톨릭대학교 로고 PNG JPG PSD 다운로드">
              <a:extLst>
                <a:ext uri="{FF2B5EF4-FFF2-40B4-BE49-F238E27FC236}">
                  <a16:creationId xmlns:a16="http://schemas.microsoft.com/office/drawing/2014/main" id="{6DF0BCD0-9626-4EE4-A031-CD30C03E2B8F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54901" y="715229"/>
              <a:ext cx="508882" cy="500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65567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안드로이드 객체 인식 실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74503" y="150895"/>
            <a:ext cx="598241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05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안드로이드 객체 인식 실습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DEEB74E-36E6-4266-8D65-4F529B8C70A5}"/>
              </a:ext>
            </a:extLst>
          </p:cNvPr>
          <p:cNvGrpSpPr/>
          <p:nvPr userDrawn="1"/>
        </p:nvGrpSpPr>
        <p:grpSpPr>
          <a:xfrm>
            <a:off x="11275844" y="681220"/>
            <a:ext cx="671587" cy="678537"/>
            <a:chOff x="11275844" y="681220"/>
            <a:chExt cx="671587" cy="678537"/>
          </a:xfrm>
        </p:grpSpPr>
        <p:sp>
          <p:nvSpPr>
            <p:cNvPr id="17" name="사각형: 둥근 모서리 11">
              <a:extLst>
                <a:ext uri="{FF2B5EF4-FFF2-40B4-BE49-F238E27FC236}">
                  <a16:creationId xmlns:a16="http://schemas.microsoft.com/office/drawing/2014/main" id="{4BE52BD0-B546-48D4-95EE-15A8471449C1}"/>
                </a:ext>
              </a:extLst>
            </p:cNvPr>
            <p:cNvSpPr/>
            <p:nvPr userDrawn="1"/>
          </p:nvSpPr>
          <p:spPr>
            <a:xfrm>
              <a:off x="11275844" y="681220"/>
              <a:ext cx="671587" cy="678537"/>
            </a:xfrm>
            <a:prstGeom prst="flowChartOffpageConnector">
              <a:avLst/>
            </a:prstGeom>
            <a:solidFill>
              <a:srgbClr val="41599E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사각형: 둥근 모서리 11">
              <a:extLst>
                <a:ext uri="{FF2B5EF4-FFF2-40B4-BE49-F238E27FC236}">
                  <a16:creationId xmlns:a16="http://schemas.microsoft.com/office/drawing/2014/main" id="{DDC5F22E-92EC-469E-8298-3A10A198B271}"/>
                </a:ext>
              </a:extLst>
            </p:cNvPr>
            <p:cNvSpPr/>
            <p:nvPr userDrawn="1"/>
          </p:nvSpPr>
          <p:spPr>
            <a:xfrm>
              <a:off x="11293199" y="681220"/>
              <a:ext cx="632287" cy="648815"/>
            </a:xfrm>
            <a:prstGeom prst="flowChartOffpageConnector">
              <a:avLst/>
            </a:prstGeom>
            <a:solidFill>
              <a:schemeClr val="bg1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1" name="Picture 4" descr="가톨릭대학교 로고 PNG JPG PSD 다운로드">
              <a:extLst>
                <a:ext uri="{FF2B5EF4-FFF2-40B4-BE49-F238E27FC236}">
                  <a16:creationId xmlns:a16="http://schemas.microsoft.com/office/drawing/2014/main" id="{7038F563-A90E-4A20-8BFA-98EC94AC381F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54901" y="715229"/>
              <a:ext cx="508882" cy="500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290521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643061-3111-469A-9ED3-7048A69C4DBE}" type="datetime1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140D06-49F2-4D5F-BE5A-4D36BC1CD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0700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89" r:id="rId5"/>
    <p:sldLayoutId id="2147483684" r:id="rId6"/>
    <p:sldLayoutId id="2147483686" r:id="rId7"/>
    <p:sldLayoutId id="2147483687" r:id="rId8"/>
    <p:sldLayoutId id="2147483688" r:id="rId9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s://ronxin.github.io/wevi/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6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0.jpe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BYWbf1iZ7co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3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jpe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5.jpe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gi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2.gif"/><Relationship Id="rId4" Type="http://schemas.openxmlformats.org/officeDocument/2006/relationships/image" Target="../media/image71.gi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76.png"/><Relationship Id="rId7" Type="http://schemas.openxmlformats.org/officeDocument/2006/relationships/image" Target="../media/image8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9.png"/><Relationship Id="rId5" Type="http://schemas.openxmlformats.org/officeDocument/2006/relationships/image" Target="../media/image78.png"/><Relationship Id="rId4" Type="http://schemas.openxmlformats.org/officeDocument/2006/relationships/image" Target="../media/image77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4.png"/><Relationship Id="rId5" Type="http://schemas.openxmlformats.org/officeDocument/2006/relationships/image" Target="../media/image83.emf"/><Relationship Id="rId4" Type="http://schemas.openxmlformats.org/officeDocument/2006/relationships/image" Target="../media/image82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7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9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NRld3PTpMdA?feature=oembed" TargetMode="External"/><Relationship Id="rId4" Type="http://schemas.openxmlformats.org/officeDocument/2006/relationships/image" Target="../media/image91.jpe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EBfOfylYfu0?feature=oembed" TargetMode="External"/><Relationship Id="rId4" Type="http://schemas.openxmlformats.org/officeDocument/2006/relationships/image" Target="../media/image92.jpe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5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NxQSxM0OkkY?feature=oembed" TargetMode="External"/><Relationship Id="rId5" Type="http://schemas.openxmlformats.org/officeDocument/2006/relationships/image" Target="../media/image97.png"/><Relationship Id="rId4" Type="http://schemas.openxmlformats.org/officeDocument/2006/relationships/image" Target="../media/image96.jpe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0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2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D5VN56jQMWM?start=58&amp;feature=oembed" TargetMode="External"/><Relationship Id="rId4" Type="http://schemas.openxmlformats.org/officeDocument/2006/relationships/image" Target="../media/image103.jpe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5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8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z48JCQZwwzA?feature=oembed" TargetMode="External"/><Relationship Id="rId6" Type="http://schemas.openxmlformats.org/officeDocument/2006/relationships/image" Target="../media/image111.jpeg"/><Relationship Id="rId5" Type="http://schemas.openxmlformats.org/officeDocument/2006/relationships/image" Target="../media/image110.png"/><Relationship Id="rId4" Type="http://schemas.openxmlformats.org/officeDocument/2006/relationships/hyperlink" Target="https://www.youtube.com/watch?v=Aut32pR5PQA" TargetMode="Externa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3.jpe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6.jpe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6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8.jp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0.jp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3.jpg"/><Relationship Id="rId4" Type="http://schemas.openxmlformats.org/officeDocument/2006/relationships/image" Target="../media/image122.jp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6.png"/><Relationship Id="rId4" Type="http://schemas.openxmlformats.org/officeDocument/2006/relationships/image" Target="../media/image125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8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9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9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4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6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9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9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1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3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5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5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9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0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9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5.jpg"/><Relationship Id="rId5" Type="http://schemas.openxmlformats.org/officeDocument/2006/relationships/image" Target="../media/image154.jpg"/><Relationship Id="rId4" Type="http://schemas.openxmlformats.org/officeDocument/2006/relationships/image" Target="../media/image153.jp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6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58.jpg"/><Relationship Id="rId4" Type="http://schemas.openxmlformats.org/officeDocument/2006/relationships/image" Target="../media/image157.jp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9.jp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1.jpg"/><Relationship Id="rId4" Type="http://schemas.openxmlformats.org/officeDocument/2006/relationships/image" Target="../media/image160.jp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2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3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9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5.jp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7.jpg"/><Relationship Id="rId4" Type="http://schemas.openxmlformats.org/officeDocument/2006/relationships/image" Target="../media/image166.jpg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Box 151">
            <a:extLst>
              <a:ext uri="{FF2B5EF4-FFF2-40B4-BE49-F238E27FC236}">
                <a16:creationId xmlns:a16="http://schemas.microsoft.com/office/drawing/2014/main" id="{26D3E4B5-70F4-4BBD-B32E-C2BA936F726F}"/>
              </a:ext>
            </a:extLst>
          </p:cNvPr>
          <p:cNvSpPr txBox="1"/>
          <p:nvPr/>
        </p:nvSpPr>
        <p:spPr>
          <a:xfrm>
            <a:off x="796175" y="2933785"/>
            <a:ext cx="8810105" cy="6463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ko-KR" sz="3600" b="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AI </a:t>
            </a:r>
            <a:r>
              <a:rPr lang="ko-KR" altLang="en-US" sz="3600" b="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혁신가를 위한 최신 인공지능 체험 캠프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38E6DF89-89E9-47D0-883D-02F9D8536562}"/>
              </a:ext>
            </a:extLst>
          </p:cNvPr>
          <p:cNvSpPr txBox="1"/>
          <p:nvPr/>
        </p:nvSpPr>
        <p:spPr>
          <a:xfrm>
            <a:off x="1914174" y="4067808"/>
            <a:ext cx="4541739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ko-KR" altLang="en-US" sz="2400" b="1" kern="1200" dirty="0">
                <a:solidFill>
                  <a:schemeClr val="bg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인공지능의 각 분야 소개</a:t>
            </a:r>
            <a:endParaRPr lang="en-US" altLang="ko-KR" sz="2400" b="1" kern="1200" dirty="0">
              <a:solidFill>
                <a:schemeClr val="bg1">
                  <a:lumMod val="85000"/>
                  <a:lumOff val="1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0476F592-88B1-45C2-A8D0-9B0AB67955F9}"/>
              </a:ext>
            </a:extLst>
          </p:cNvPr>
          <p:cNvSpPr/>
          <p:nvPr/>
        </p:nvSpPr>
        <p:spPr>
          <a:xfrm>
            <a:off x="1238889" y="4013502"/>
            <a:ext cx="570280" cy="570278"/>
          </a:xfrm>
          <a:prstGeom prst="roundRect">
            <a:avLst>
              <a:gd name="adj" fmla="val 9986"/>
            </a:avLst>
          </a:prstGeom>
          <a:solidFill>
            <a:srgbClr val="CEC3C0"/>
          </a:solidFill>
          <a:ln w="22225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38100" h="38100"/>
          </a:sp3d>
        </p:spPr>
        <p:txBody>
          <a:bodyPr lIns="0" tIns="0" rIns="0" bIns="0" rtlCol="0" anchor="ctr">
            <a:noAutofit/>
          </a:bodyPr>
          <a:lstStyle/>
          <a:p>
            <a:pPr algn="ctr" defTabSz="914400"/>
            <a:r>
              <a:rPr lang="en-US" altLang="ko-KR" sz="2400" b="1" kern="0" dirty="0">
                <a:ln w="19050">
                  <a:solidFill>
                    <a:srgbClr val="331608"/>
                  </a:solidFill>
                </a:ln>
                <a:solidFill>
                  <a:srgbClr val="FFFFFF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02</a:t>
            </a:r>
            <a:endParaRPr lang="ko-KR" altLang="en-US" sz="2400" b="1" kern="0" dirty="0">
              <a:ln w="19050">
                <a:solidFill>
                  <a:srgbClr val="331608"/>
                </a:solidFill>
              </a:ln>
              <a:solidFill>
                <a:srgbClr val="FFFFFF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4257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10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8007032" cy="489557"/>
            <a:chOff x="1189916" y="1144994"/>
            <a:chExt cx="8007032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2012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년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, </a:t>
              </a:r>
              <a:r>
                <a:rPr lang="en-US" altLang="ko-KR" sz="2400" kern="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AlexNet</a:t>
              </a:r>
              <a:endParaRPr kumimoji="0" lang="ko-Kore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10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AE33A8-4635-407A-92E1-8E406D31A7FF}"/>
              </a:ext>
            </a:extLst>
          </p:cNvPr>
          <p:cNvSpPr txBox="1"/>
          <p:nvPr/>
        </p:nvSpPr>
        <p:spPr>
          <a:xfrm>
            <a:off x="1407160" y="5635010"/>
            <a:ext cx="9103360" cy="593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kern="0" dirty="0" err="1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AlexNet</a:t>
            </a:r>
            <a:r>
              <a:rPr lang="ko-KR" altLang="en-US" sz="24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 </a:t>
            </a:r>
            <a:r>
              <a:rPr lang="en-US" altLang="ko-KR" sz="24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2012</a:t>
            </a:r>
            <a:r>
              <a:rPr lang="ko-KR" altLang="en-US" sz="24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년 </a:t>
            </a:r>
            <a:r>
              <a:rPr lang="en-US" altLang="ko-KR" sz="24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ImageNet Challenge</a:t>
            </a:r>
            <a:r>
              <a:rPr lang="ko-KR" altLang="en-US" sz="24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에서 우승을 차지</a:t>
            </a:r>
            <a:endParaRPr lang="en-US" altLang="ko-KR" sz="2400" b="1" kern="0" dirty="0">
              <a:solidFill>
                <a:srgbClr val="FF505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B5E347D7-D975-4898-9205-1260DFB98C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169" y="2068483"/>
            <a:ext cx="5271764" cy="2624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심층신경망을 개발한 제프리 힌튼. 사진=제프리 힌튼 트위터">
            <a:extLst>
              <a:ext uri="{FF2B5EF4-FFF2-40B4-BE49-F238E27FC236}">
                <a16:creationId xmlns:a16="http://schemas.microsoft.com/office/drawing/2014/main" id="{47FCDFA0-1D47-4848-978A-C31C306A3A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1605" y="1919342"/>
            <a:ext cx="3566190" cy="237746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BA6E7FD-C5FE-4C85-9794-DE1E7AB8613C}"/>
              </a:ext>
            </a:extLst>
          </p:cNvPr>
          <p:cNvSpPr txBox="1"/>
          <p:nvPr/>
        </p:nvSpPr>
        <p:spPr>
          <a:xfrm>
            <a:off x="8182294" y="4372927"/>
            <a:ext cx="2964812" cy="12571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제프리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힌튼</a:t>
            </a: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Geoffrey Everest Hinton</a:t>
            </a: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1947.12.6~</a:t>
            </a: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토론토 대학 교수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4288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11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8007032" cy="489557"/>
            <a:chOff x="1189916" y="1144994"/>
            <a:chExt cx="8007032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kern="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AlexNet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이후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...</a:t>
              </a:r>
              <a:endParaRPr kumimoji="0" lang="ko-Kore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11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1588D76-09FD-4FB3-B47A-6D3195E83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978" y="1945641"/>
            <a:ext cx="8214044" cy="3708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103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12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9173284" cy="489557"/>
            <a:chOff x="1189916" y="1144994"/>
            <a:chExt cx="9173284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859707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CNN (Convolutional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Neural Network, </a:t>
              </a:r>
              <a:r>
                <a:rPr lang="ko-KR" altLang="en-US" sz="2400" kern="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합성곱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신경망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)</a:t>
              </a:r>
              <a:endParaRPr kumimoji="0" lang="ko-Kore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12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0" name="Picture 2" descr="LeNet-5 in 9 lines of code using Keras - Mostafa Gazar - Medium">
            <a:extLst>
              <a:ext uri="{FF2B5EF4-FFF2-40B4-BE49-F238E27FC236}">
                <a16:creationId xmlns:a16="http://schemas.microsoft.com/office/drawing/2014/main" id="{AFF4D72A-C773-483B-8F3D-80348F281F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124" y="2636486"/>
            <a:ext cx="8398576" cy="2517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59D8488-94F2-4BDE-9DF6-37EE7DE6126C}"/>
              </a:ext>
            </a:extLst>
          </p:cNvPr>
          <p:cNvSpPr txBox="1"/>
          <p:nvPr/>
        </p:nvSpPr>
        <p:spPr>
          <a:xfrm>
            <a:off x="2406864" y="5153872"/>
            <a:ext cx="5380776" cy="593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1998</a:t>
            </a:r>
            <a:r>
              <a:rPr lang="ko-KR" altLang="en-US" sz="24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년</a:t>
            </a:r>
            <a:r>
              <a:rPr lang="en-US" altLang="ko-KR" sz="24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CNN</a:t>
            </a:r>
            <a:r>
              <a:rPr lang="ko-KR" altLang="en-US" sz="24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을 처음으로 제시한 </a:t>
            </a:r>
            <a:r>
              <a:rPr lang="en-US" altLang="ko-KR" sz="2400" b="1" kern="0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LeNet</a:t>
            </a:r>
            <a:endParaRPr lang="en-US" altLang="ko-KR" sz="2400" b="1" kern="0" dirty="0"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AD543DB-FC4F-4F76-88DA-D1EDB75D67FF}"/>
              </a:ext>
            </a:extLst>
          </p:cNvPr>
          <p:cNvGrpSpPr/>
          <p:nvPr/>
        </p:nvGrpSpPr>
        <p:grpSpPr>
          <a:xfrm>
            <a:off x="9535654" y="1819532"/>
            <a:ext cx="2081848" cy="4222413"/>
            <a:chOff x="11574526" y="2856267"/>
            <a:chExt cx="3946164" cy="8003626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B3195E72-4F4C-439B-B3C0-2E3597A368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601367" y="2856267"/>
              <a:ext cx="3892482" cy="5838725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BB8D65C-1E67-4193-A180-18977BA7C847}"/>
                </a:ext>
              </a:extLst>
            </p:cNvPr>
            <p:cNvSpPr txBox="1"/>
            <p:nvPr/>
          </p:nvSpPr>
          <p:spPr>
            <a:xfrm>
              <a:off x="11574526" y="8883179"/>
              <a:ext cx="3946164" cy="19767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얀 </a:t>
              </a:r>
              <a:r>
                <a:rPr kumimoji="0" lang="ko-KR" altLang="en-US" sz="14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르쿤</a:t>
              </a:r>
              <a:endPara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Yann </a:t>
              </a:r>
              <a:r>
                <a:rPr kumimoji="0" lang="en-US" altLang="ko-K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LeCun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,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1960.7.8~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NYU</a:t>
              </a:r>
              <a:r>
                <a: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교수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37820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13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9173284" cy="489557"/>
            <a:chOff x="1189916" y="1144994"/>
            <a:chExt cx="9173284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859707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Convolution 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실제 연산</a:t>
              </a:r>
              <a:endParaRPr kumimoji="0" lang="ko-Kore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13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B8F8EF5-FD36-48F7-BB17-DCB374F517D0}"/>
              </a:ext>
            </a:extLst>
          </p:cNvPr>
          <p:cNvGrpSpPr/>
          <p:nvPr/>
        </p:nvGrpSpPr>
        <p:grpSpPr>
          <a:xfrm>
            <a:off x="2228647" y="2021493"/>
            <a:ext cx="7458914" cy="3859978"/>
            <a:chOff x="3336086" y="3089424"/>
            <a:chExt cx="13769761" cy="7125832"/>
          </a:xfrm>
        </p:grpSpPr>
        <p:pic>
          <p:nvPicPr>
            <p:cNvPr id="16" name="Picture 4" descr="enter image description here">
              <a:extLst>
                <a:ext uri="{FF2B5EF4-FFF2-40B4-BE49-F238E27FC236}">
                  <a16:creationId xmlns:a16="http://schemas.microsoft.com/office/drawing/2014/main" id="{48C55EE7-774E-46C9-A1B2-E6777ED1E8FC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44941" y="3089424"/>
              <a:ext cx="9760906" cy="71258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D363F712-CA50-44AE-8714-634EC7B7812E}"/>
                </a:ext>
              </a:extLst>
            </p:cNvPr>
            <p:cNvGrpSpPr/>
            <p:nvPr/>
          </p:nvGrpSpPr>
          <p:grpSpPr>
            <a:xfrm>
              <a:off x="3336086" y="4506108"/>
              <a:ext cx="2290334" cy="2948161"/>
              <a:chOff x="12927385" y="6237823"/>
              <a:chExt cx="2290334" cy="2948161"/>
            </a:xfrm>
          </p:grpSpPr>
          <p:pic>
            <p:nvPicPr>
              <p:cNvPr id="19" name="Picture 5">
                <a:extLst>
                  <a:ext uri="{FF2B5EF4-FFF2-40B4-BE49-F238E27FC236}">
                    <a16:creationId xmlns:a16="http://schemas.microsoft.com/office/drawing/2014/main" id="{17E7FB41-7A5D-4CEC-B3EE-28023B7A447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2927385" y="6968360"/>
                <a:ext cx="2290334" cy="22176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902A5794-EBAC-432C-8CE2-622AE02A134F}"/>
                  </a:ext>
                </a:extLst>
              </p:cNvPr>
              <p:cNvSpPr/>
              <p:nvPr/>
            </p:nvSpPr>
            <p:spPr>
              <a:xfrm>
                <a:off x="13063142" y="6237823"/>
                <a:ext cx="2018817" cy="73863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latinLnBrk="1"/>
                <a:r>
                  <a:rPr lang="en-US" altLang="ko-KR" sz="2000" dirty="0"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&lt;Filter&gt;</a:t>
                </a:r>
                <a:endParaRPr lang="ko-KR" altLang="en-US" sz="2000" dirty="0"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096225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14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9173284" cy="489557"/>
            <a:chOff x="1189916" y="1144994"/>
            <a:chExt cx="9173284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859707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풀링</a:t>
              </a: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(Pooling)</a:t>
              </a:r>
              <a:endParaRPr kumimoji="0" lang="ko-Kore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14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8" name="Google Shape;215;p33">
            <a:extLst>
              <a:ext uri="{FF2B5EF4-FFF2-40B4-BE49-F238E27FC236}">
                <a16:creationId xmlns:a16="http://schemas.microsoft.com/office/drawing/2014/main" id="{AB28CE45-A386-4B4D-8F92-B2F118B96E5F}"/>
              </a:ext>
            </a:extLst>
          </p:cNvPr>
          <p:cNvSpPr/>
          <p:nvPr/>
        </p:nvSpPr>
        <p:spPr>
          <a:xfrm>
            <a:off x="1355866" y="1744522"/>
            <a:ext cx="9480267" cy="693878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defTabSz="914400">
              <a:lnSpc>
                <a:spcPct val="150000"/>
              </a:lnSpc>
            </a:pPr>
            <a:r>
              <a:rPr lang="en-US" altLang="ko-KR" sz="20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Feature map</a:t>
            </a:r>
            <a:r>
              <a:rPr lang="ko-KR" altLang="en-US" sz="20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에서 특정 값을 뽑아내는 작업</a:t>
            </a:r>
            <a:r>
              <a:rPr lang="en-US" altLang="ko-KR" sz="20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. </a:t>
            </a:r>
            <a:r>
              <a:rPr lang="ko-KR" altLang="en-US" sz="2000" b="1" kern="0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의미있는</a:t>
            </a:r>
            <a:r>
              <a:rPr lang="ko-KR" altLang="en-US" sz="20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0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feature</a:t>
            </a:r>
            <a:r>
              <a:rPr lang="ko-KR" altLang="en-US" sz="20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를 살리며 크기를 줄임</a:t>
            </a:r>
          </a:p>
        </p:txBody>
      </p:sp>
      <p:pic>
        <p:nvPicPr>
          <p:cNvPr id="30" name="Picture 2">
            <a:extLst>
              <a:ext uri="{FF2B5EF4-FFF2-40B4-BE49-F238E27FC236}">
                <a16:creationId xmlns:a16="http://schemas.microsoft.com/office/drawing/2014/main" id="{96400C5D-75DF-4379-B008-FCE5889FFB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2894" y="2788089"/>
            <a:ext cx="7006210" cy="3263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84958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15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9173284" cy="489557"/>
            <a:chOff x="1189916" y="1144994"/>
            <a:chExt cx="9173284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859707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CNN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의 과정</a:t>
              </a:r>
              <a:endParaRPr kumimoji="0" lang="ko-Kore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15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1" name="Picture 2" descr="2016 cs231n lecture 7-22ì ëí ì´ë¯¸ì§ ê²ìê²°ê³¼">
            <a:extLst>
              <a:ext uri="{FF2B5EF4-FFF2-40B4-BE49-F238E27FC236}">
                <a16:creationId xmlns:a16="http://schemas.microsoft.com/office/drawing/2014/main" id="{0220B311-97F3-4B59-89A4-20568CC5DE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1" b="13896"/>
          <a:stretch/>
        </p:blipFill>
        <p:spPr bwMode="auto">
          <a:xfrm>
            <a:off x="1430641" y="1891951"/>
            <a:ext cx="9059560" cy="389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17814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16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9173284" cy="489557"/>
            <a:chOff x="1189916" y="1144994"/>
            <a:chExt cx="9173284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859707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컴퓨터 비전 주요 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task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들</a:t>
              </a:r>
              <a:endParaRPr kumimoji="0" lang="ko-Kore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16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9F45271-CE71-4910-BEFA-8C9327CE6FC0}"/>
              </a:ext>
            </a:extLst>
          </p:cNvPr>
          <p:cNvGrpSpPr/>
          <p:nvPr/>
        </p:nvGrpSpPr>
        <p:grpSpPr>
          <a:xfrm>
            <a:off x="1392820" y="1616409"/>
            <a:ext cx="10573704" cy="4768359"/>
            <a:chOff x="1807072" y="2698619"/>
            <a:chExt cx="18792241" cy="8474623"/>
          </a:xfrm>
        </p:grpSpPr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1DB06C71-786C-4609-9F85-5BB01BB8D30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404"/>
            <a:stretch/>
          </p:blipFill>
          <p:spPr bwMode="auto">
            <a:xfrm>
              <a:off x="3489170" y="5204048"/>
              <a:ext cx="13341660" cy="49640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CCD16EE-7E75-4922-B636-D28A0EA05DFA}"/>
                </a:ext>
              </a:extLst>
            </p:cNvPr>
            <p:cNvSpPr txBox="1"/>
            <p:nvPr/>
          </p:nvSpPr>
          <p:spPr>
            <a:xfrm>
              <a:off x="16214200" y="10735643"/>
              <a:ext cx="4385113" cy="4375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1000" dirty="0">
                  <a:solidFill>
                    <a:srgbClr val="00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[</a:t>
              </a: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Stanford CS231n 2017 winter lecture]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72F8C98-7351-4585-946B-A5005108A7C2}"/>
                </a:ext>
              </a:extLst>
            </p:cNvPr>
            <p:cNvSpPr/>
            <p:nvPr/>
          </p:nvSpPr>
          <p:spPr>
            <a:xfrm>
              <a:off x="1807072" y="2698619"/>
              <a:ext cx="8352928" cy="14329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이미지 분류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(Image classification)</a:t>
              </a: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사물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검출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(Object detection)</a:t>
              </a: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분할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(Segmentation)</a:t>
              </a: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60331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9173284" cy="489557"/>
            <a:chOff x="1189916" y="1144994"/>
            <a:chExt cx="9173284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859707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컴퓨터 비전 주요 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task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들</a:t>
              </a:r>
              <a:endParaRPr kumimoji="0" lang="ko-Kore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72F8C98-7351-4585-946B-A5005108A7C2}"/>
              </a:ext>
            </a:extLst>
          </p:cNvPr>
          <p:cNvSpPr/>
          <p:nvPr/>
        </p:nvSpPr>
        <p:spPr>
          <a:xfrm>
            <a:off x="1392820" y="1616409"/>
            <a:ext cx="4699886" cy="14329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포즈 인식 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(Pose Estimation)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이미지 복원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(Image Restoration)</a:t>
            </a:r>
            <a:endParaRPr lang="en-US" altLang="ko-KR" sz="20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이미지 생성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(Image Generation)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711BC20-4880-4481-B694-425A446D3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3409" y="1357593"/>
            <a:ext cx="3502942" cy="197040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D3C3788-2EAE-4C31-8197-A4B7E298AACE}"/>
              </a:ext>
            </a:extLst>
          </p:cNvPr>
          <p:cNvSpPr txBox="1"/>
          <p:nvPr/>
        </p:nvSpPr>
        <p:spPr>
          <a:xfrm>
            <a:off x="5828305" y="5850876"/>
            <a:ext cx="613821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Guler</a:t>
            </a:r>
            <a:r>
              <a:rPr lang="en-US" altLang="ko-KR" sz="1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et al., “</a:t>
            </a:r>
            <a:r>
              <a:rPr lang="en-US" altLang="ko-KR" sz="10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Densepose</a:t>
            </a:r>
            <a:r>
              <a:rPr lang="en-US" altLang="ko-KR" sz="1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Dense Human Pose Estimation in the Wild,” </a:t>
            </a:r>
            <a:r>
              <a:rPr lang="en-US" altLang="ko-KR" sz="10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CVPR</a:t>
            </a:r>
            <a:r>
              <a:rPr lang="en-US" altLang="ko-KR" sz="1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2018</a:t>
            </a:r>
          </a:p>
          <a:p>
            <a:pPr algn="r"/>
            <a:r>
              <a:rPr lang="en-US" altLang="ko-KR" sz="10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Karras</a:t>
            </a:r>
            <a:r>
              <a:rPr lang="en-US" altLang="ko-KR" sz="1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et al., “A Style-Based Generator Architecture for Generative Adversarial Networks,” </a:t>
            </a:r>
            <a:r>
              <a:rPr lang="en-US" altLang="ko-KR" sz="10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CVPR</a:t>
            </a:r>
            <a:r>
              <a:rPr lang="en-US" altLang="ko-KR" sz="1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2019</a:t>
            </a:r>
          </a:p>
          <a:p>
            <a:pPr algn="r"/>
            <a:r>
              <a:rPr lang="en-US" altLang="ko-KR" sz="1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Gu et al., “Image Processing Using Multi-Code GAN Prior,” </a:t>
            </a:r>
            <a:r>
              <a:rPr lang="en-US" altLang="ko-KR" sz="10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CVPR</a:t>
            </a:r>
            <a:r>
              <a:rPr lang="en-US" altLang="ko-KR" sz="1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2020</a:t>
            </a:r>
            <a:endParaRPr lang="ko-KR" altLang="en-US" sz="10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F892F51-3D3D-4ABE-A79A-3674B5433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6096" y="3501507"/>
            <a:ext cx="2524026" cy="221987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A2B28CF-CA5C-4AF9-B0F1-70BE02B7B6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9960" y="3463875"/>
            <a:ext cx="3555811" cy="236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4920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18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9173284" cy="489557"/>
            <a:chOff x="1189916" y="1144994"/>
            <a:chExt cx="9173284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859707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컴퓨터 비전 주요 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task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들</a:t>
              </a:r>
              <a:endParaRPr kumimoji="0" lang="ko-Kore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18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72F8C98-7351-4585-946B-A5005108A7C2}"/>
              </a:ext>
            </a:extLst>
          </p:cNvPr>
          <p:cNvSpPr/>
          <p:nvPr/>
        </p:nvSpPr>
        <p:spPr>
          <a:xfrm>
            <a:off x="1392820" y="1616409"/>
            <a:ext cx="4699886" cy="18946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객체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트래킹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(Object Tracking)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감정 인식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(Emotion Recognition)</a:t>
            </a:r>
            <a:endParaRPr lang="en-US" altLang="ko-KR" sz="20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- 3D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재구성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(3D Reconstruction)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 외에도 무궁무진합니다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!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3C3788-2EAE-4C31-8197-A4B7E298AACE}"/>
              </a:ext>
            </a:extLst>
          </p:cNvPr>
          <p:cNvSpPr txBox="1"/>
          <p:nvPr/>
        </p:nvSpPr>
        <p:spPr>
          <a:xfrm>
            <a:off x="4826428" y="6003276"/>
            <a:ext cx="7140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Lee et al., “Context-Aware Emotion Recognition Networks,” </a:t>
            </a:r>
            <a:r>
              <a:rPr lang="en-US" altLang="ko-KR" sz="10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ICCV</a:t>
            </a:r>
            <a:r>
              <a:rPr lang="en-US" altLang="ko-KR" sz="1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2019</a:t>
            </a:r>
          </a:p>
          <a:p>
            <a:pPr algn="r"/>
            <a:r>
              <a:rPr lang="en-US" altLang="ko-KR" sz="1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Saito et al., “</a:t>
            </a:r>
            <a:r>
              <a:rPr lang="en-US" altLang="ko-KR" sz="10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PlFuHD</a:t>
            </a:r>
            <a:r>
              <a:rPr lang="en-US" altLang="ko-KR" sz="1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Multi-Level Pixel-Aligned Implicit Function for High-Resolution 3D Human Digitization,” </a:t>
            </a:r>
            <a:r>
              <a:rPr lang="en-US" altLang="ko-KR" sz="10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CVPR</a:t>
            </a:r>
            <a:r>
              <a:rPr lang="en-US" altLang="ko-KR" sz="1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2020</a:t>
            </a:r>
            <a:endParaRPr lang="ko-KR" altLang="en-US" sz="10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BE1350F-61C5-4508-AE56-AEFC35F85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1207" y="1489977"/>
            <a:ext cx="3135086" cy="176348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357B6C3-D4BA-45F7-85D5-2603433C5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2820" y="3598095"/>
            <a:ext cx="5171440" cy="204584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2C695E5-81AC-4749-8C22-B861BBAE75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5664" y="3427198"/>
            <a:ext cx="3966172" cy="2489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3417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19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9173284" cy="489557"/>
            <a:chOff x="1189916" y="1144994"/>
            <a:chExt cx="9173284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859707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자연어 처리 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(Natural Language Processing, NLP)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19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Google Shape;215;p33">
            <a:extLst>
              <a:ext uri="{FF2B5EF4-FFF2-40B4-BE49-F238E27FC236}">
                <a16:creationId xmlns:a16="http://schemas.microsoft.com/office/drawing/2014/main" id="{F1247136-EECC-47EE-9BBA-1B7C8D7AA89A}"/>
              </a:ext>
            </a:extLst>
          </p:cNvPr>
          <p:cNvSpPr/>
          <p:nvPr/>
        </p:nvSpPr>
        <p:spPr>
          <a:xfrm>
            <a:off x="1355866" y="1744522"/>
            <a:ext cx="9480267" cy="1171398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defTabSz="914400">
              <a:lnSpc>
                <a:spcPct val="150000"/>
              </a:lnSpc>
            </a:pPr>
            <a:r>
              <a:rPr lang="ko-KR" altLang="en-US" sz="20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인간의 언어 현상을 컴퓨터와 같은 기계를 이용해서 모사</a:t>
            </a:r>
            <a:r>
              <a:rPr lang="ko-KR" altLang="en-US" sz="20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할 수 있도록 연구하고 이를 구현하는 인공지능의 주요 분야 중 하나</a:t>
            </a:r>
          </a:p>
        </p:txBody>
      </p:sp>
      <p:pic>
        <p:nvPicPr>
          <p:cNvPr id="12" name="Picture 2" descr="Understanding Natural Language Processing -A Beginner&amp;#39;s Guide -">
            <a:extLst>
              <a:ext uri="{FF2B5EF4-FFF2-40B4-BE49-F238E27FC236}">
                <a16:creationId xmlns:a16="http://schemas.microsoft.com/office/drawing/2014/main" id="{795D6992-5C82-465F-A976-579E5EF6A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3403" y="3355222"/>
            <a:ext cx="7105192" cy="2674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8727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F1892BE0-753C-4F57-B691-D0762850DE0E}"/>
              </a:ext>
            </a:extLst>
          </p:cNvPr>
          <p:cNvGrpSpPr/>
          <p:nvPr/>
        </p:nvGrpSpPr>
        <p:grpSpPr>
          <a:xfrm>
            <a:off x="2162342" y="1679574"/>
            <a:ext cx="7235658" cy="612667"/>
            <a:chOff x="2162342" y="1938464"/>
            <a:chExt cx="7235658" cy="612667"/>
          </a:xfrm>
        </p:grpSpPr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A017B9CD-67FD-4E16-84CB-7ADC4BE107C1}"/>
                </a:ext>
              </a:extLst>
            </p:cNvPr>
            <p:cNvSpPr txBox="1"/>
            <p:nvPr/>
          </p:nvSpPr>
          <p:spPr>
            <a:xfrm>
              <a:off x="4038360" y="1950591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marL="0" marR="0" lvl="0" indent="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컴퓨터 비전 소개</a:t>
              </a:r>
              <a:endParaRPr kumimoji="0" lang="ko-Kore-KR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EA3EF83-EE4E-477D-82C9-2C92B5FF8AE3}"/>
                </a:ext>
              </a:extLst>
            </p:cNvPr>
            <p:cNvSpPr txBox="1"/>
            <p:nvPr/>
          </p:nvSpPr>
          <p:spPr>
            <a:xfrm>
              <a:off x="2162342" y="1938464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01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F549AF2-FAFA-4458-BF55-E7C24705BF47}"/>
              </a:ext>
            </a:extLst>
          </p:cNvPr>
          <p:cNvGrpSpPr/>
          <p:nvPr/>
        </p:nvGrpSpPr>
        <p:grpSpPr>
          <a:xfrm>
            <a:off x="2162342" y="2600649"/>
            <a:ext cx="7235658" cy="612667"/>
            <a:chOff x="2162342" y="2776569"/>
            <a:chExt cx="7235658" cy="61266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6858602-DB1A-4550-91B7-155413649BA7}"/>
                </a:ext>
              </a:extLst>
            </p:cNvPr>
            <p:cNvSpPr txBox="1"/>
            <p:nvPr/>
          </p:nvSpPr>
          <p:spPr>
            <a:xfrm>
              <a:off x="2162342" y="2776569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02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549C014-E29E-463F-948A-163A4C90B525}"/>
                </a:ext>
              </a:extLst>
            </p:cNvPr>
            <p:cNvSpPr txBox="1"/>
            <p:nvPr/>
          </p:nvSpPr>
          <p:spPr>
            <a:xfrm>
              <a:off x="4038360" y="2788696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marL="0" marR="0" lvl="0" indent="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자연어 처리 소개</a:t>
              </a:r>
              <a:endParaRPr kumimoji="0" lang="ko-Kore-KR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A0AAB65A-11C0-4766-BB23-0B54AC672A5F}"/>
              </a:ext>
            </a:extLst>
          </p:cNvPr>
          <p:cNvGrpSpPr/>
          <p:nvPr/>
        </p:nvGrpSpPr>
        <p:grpSpPr>
          <a:xfrm>
            <a:off x="2162342" y="3521724"/>
            <a:ext cx="7235658" cy="612667"/>
            <a:chOff x="2162342" y="3614674"/>
            <a:chExt cx="7235658" cy="61266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7C338A9-EE05-4B92-B7F8-E53F012CB795}"/>
                </a:ext>
              </a:extLst>
            </p:cNvPr>
            <p:cNvSpPr txBox="1"/>
            <p:nvPr/>
          </p:nvSpPr>
          <p:spPr>
            <a:xfrm>
              <a:off x="2162342" y="3614674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03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64AB934-AC5C-4E00-9C90-9DB7C5A1C431}"/>
                </a:ext>
              </a:extLst>
            </p:cNvPr>
            <p:cNvSpPr txBox="1"/>
            <p:nvPr/>
          </p:nvSpPr>
          <p:spPr>
            <a:xfrm>
              <a:off x="4038360" y="3626801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marL="0" marR="0" lvl="0" indent="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b="1" kern="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인공지능의 활용분야와 미래</a:t>
              </a:r>
              <a:endParaRPr kumimoji="0" lang="ko-Kore-KR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E8B98BB-9702-4C46-B996-EE73C78EBC50}"/>
              </a:ext>
            </a:extLst>
          </p:cNvPr>
          <p:cNvGrpSpPr/>
          <p:nvPr/>
        </p:nvGrpSpPr>
        <p:grpSpPr>
          <a:xfrm>
            <a:off x="2162342" y="4442799"/>
            <a:ext cx="7235658" cy="612667"/>
            <a:chOff x="2162342" y="4452779"/>
            <a:chExt cx="7235658" cy="61266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1803556-BA0E-47F9-99DD-0174F1D478B7}"/>
                </a:ext>
              </a:extLst>
            </p:cNvPr>
            <p:cNvSpPr txBox="1"/>
            <p:nvPr/>
          </p:nvSpPr>
          <p:spPr>
            <a:xfrm>
              <a:off x="2162342" y="4452779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04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63499F7-5DF6-443F-A6CD-1A760F24377D}"/>
                </a:ext>
              </a:extLst>
            </p:cNvPr>
            <p:cNvSpPr txBox="1"/>
            <p:nvPr/>
          </p:nvSpPr>
          <p:spPr>
            <a:xfrm>
              <a:off x="4038360" y="4464906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marL="0" marR="0" lvl="0" indent="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단어 벡터 생성 인공지능 실습</a:t>
              </a:r>
              <a:endParaRPr kumimoji="0" lang="ko-Kore-KR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30906CB-698C-4E04-9202-3A3D8F251B37}"/>
              </a:ext>
            </a:extLst>
          </p:cNvPr>
          <p:cNvGrpSpPr/>
          <p:nvPr/>
        </p:nvGrpSpPr>
        <p:grpSpPr>
          <a:xfrm>
            <a:off x="2162342" y="5363874"/>
            <a:ext cx="7235658" cy="612667"/>
            <a:chOff x="2162342" y="5290885"/>
            <a:chExt cx="7235658" cy="61266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D7DCF81-DF5B-43CB-A1F5-6915E1C2CCB2}"/>
                </a:ext>
              </a:extLst>
            </p:cNvPr>
            <p:cNvSpPr txBox="1"/>
            <p:nvPr/>
          </p:nvSpPr>
          <p:spPr>
            <a:xfrm>
              <a:off x="2162342" y="5290885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05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D6AE856-BD11-4C68-9651-07A5678893F3}"/>
                </a:ext>
              </a:extLst>
            </p:cNvPr>
            <p:cNvSpPr txBox="1"/>
            <p:nvPr/>
          </p:nvSpPr>
          <p:spPr>
            <a:xfrm>
              <a:off x="4038360" y="5303012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marL="0" marR="0" lvl="0" indent="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b="1" kern="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안드로이드 객체 인식 실습</a:t>
              </a:r>
              <a:endParaRPr kumimoji="0" lang="ko-Kore-KR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42727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20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9173284" cy="489557"/>
            <a:chOff x="1189916" y="1144994"/>
            <a:chExt cx="9173284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859707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자연어 처리의 시작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: Warren Weaver (1947)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20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Google Shape;215;p33">
            <a:extLst>
              <a:ext uri="{FF2B5EF4-FFF2-40B4-BE49-F238E27FC236}">
                <a16:creationId xmlns:a16="http://schemas.microsoft.com/office/drawing/2014/main" id="{F1247136-EECC-47EE-9BBA-1B7C8D7AA89A}"/>
              </a:ext>
            </a:extLst>
          </p:cNvPr>
          <p:cNvSpPr/>
          <p:nvPr/>
        </p:nvSpPr>
        <p:spPr>
          <a:xfrm>
            <a:off x="1355866" y="1744522"/>
            <a:ext cx="9480267" cy="1171398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defTabSz="914400">
              <a:lnSpc>
                <a:spcPct val="150000"/>
              </a:lnSpc>
            </a:pPr>
            <a:r>
              <a:rPr lang="ko-KR" altLang="en-US" sz="2000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미국의 과학자 </a:t>
            </a:r>
            <a:r>
              <a:rPr lang="ko-KR" altLang="en-US" sz="2000" kern="0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워런</a:t>
            </a:r>
            <a:r>
              <a:rPr lang="ko-KR" altLang="en-US" sz="2000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kern="0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웨이버</a:t>
            </a:r>
            <a:r>
              <a:rPr lang="en-US" altLang="ko-KR" sz="2000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(Warren Weaver)</a:t>
            </a:r>
            <a:r>
              <a:rPr lang="ko-KR" altLang="en-US" sz="2000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는 </a:t>
            </a:r>
            <a:r>
              <a:rPr lang="en-US" altLang="ko-KR" sz="2000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2</a:t>
            </a:r>
            <a:r>
              <a:rPr lang="ko-KR" altLang="en-US" sz="2000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차 세계대전 때 적군의 암호문을 번역해 정보를 알아내기 위한 용도로 기계번역</a:t>
            </a:r>
            <a:r>
              <a:rPr lang="en-US" altLang="ko-KR" sz="2000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(MT, Machine Translation)</a:t>
            </a:r>
            <a:r>
              <a:rPr lang="ko-KR" altLang="en-US" sz="2000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이라는 기술을 개발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6E4B9DF-69FC-4B1A-93F2-5A561D2CE4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7050" y="3097836"/>
            <a:ext cx="3778250" cy="302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volution of Machine Translation. In 1949, Warren Weaver, a researcher at…  | by Some Aditya Mandal | Towards Data Science">
            <a:extLst>
              <a:ext uri="{FF2B5EF4-FFF2-40B4-BE49-F238E27FC236}">
                <a16:creationId xmlns:a16="http://schemas.microsoft.com/office/drawing/2014/main" id="{87CD5355-BD25-4649-B1D2-7385CE75CB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315" y="3356438"/>
            <a:ext cx="4459606" cy="2505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11618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21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9173284" cy="489557"/>
            <a:chOff x="1189916" y="1144994"/>
            <a:chExt cx="9173284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859707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전통적인 자연어 처리 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: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통계적인 방법 위주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21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Google Shape;215;p33">
            <a:extLst>
              <a:ext uri="{FF2B5EF4-FFF2-40B4-BE49-F238E27FC236}">
                <a16:creationId xmlns:a16="http://schemas.microsoft.com/office/drawing/2014/main" id="{48705A0D-14E5-4C97-8A82-9E8EB186A92E}"/>
              </a:ext>
            </a:extLst>
          </p:cNvPr>
          <p:cNvSpPr/>
          <p:nvPr/>
        </p:nvSpPr>
        <p:spPr>
          <a:xfrm>
            <a:off x="1538631" y="1725169"/>
            <a:ext cx="9510369" cy="1703831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45719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72E823-E13D-42C6-9BE0-6133F6859163}"/>
              </a:ext>
            </a:extLst>
          </p:cNvPr>
          <p:cNvSpPr txBox="1"/>
          <p:nvPr/>
        </p:nvSpPr>
        <p:spPr>
          <a:xfrm>
            <a:off x="1660518" y="1836018"/>
            <a:ext cx="9169092" cy="1432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ko-KR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Bag-of-Words (</a:t>
            </a:r>
            <a:r>
              <a:rPr lang="en-US" altLang="ko-KR" sz="2000" b="1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BoW</a:t>
            </a:r>
            <a:r>
              <a:rPr lang="en-US" altLang="ko-KR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)</a:t>
            </a:r>
          </a:p>
          <a:p>
            <a:pPr defTabSz="914400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단어들의 출현 빈도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(frequency)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에만 집중하는 텍스트 데이터의 표현 방법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</a:p>
          <a:p>
            <a:pPr defTabSz="914400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(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단어의 순서는 무시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260F15-C2C4-4EE0-BAFE-650D5082D6A4}"/>
              </a:ext>
            </a:extLst>
          </p:cNvPr>
          <p:cNvSpPr txBox="1"/>
          <p:nvPr/>
        </p:nvSpPr>
        <p:spPr>
          <a:xfrm>
            <a:off x="1660518" y="3733162"/>
            <a:ext cx="9510369" cy="2129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ko-KR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"</a:t>
            </a:r>
            <a:r>
              <a:rPr lang="ko-KR" altLang="en-US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간장공장 공장장은 강 공장장이고 된장공장 공장장은 공 공장장이다</a:t>
            </a:r>
            <a:r>
              <a:rPr lang="en-US" altLang="ko-KR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."</a:t>
            </a:r>
          </a:p>
          <a:p>
            <a:pPr defTabSz="914400">
              <a:lnSpc>
                <a:spcPct val="150000"/>
              </a:lnSpc>
            </a:pPr>
            <a:endParaRPr lang="en-US" altLang="ko-KR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Dictionary: {"</a:t>
            </a:r>
            <a:r>
              <a:rPr lang="ko-KR" altLang="en-US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간장</a:t>
            </a: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":0, "</a:t>
            </a:r>
            <a:r>
              <a:rPr lang="ko-KR" altLang="en-US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공장</a:t>
            </a: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":1, "</a:t>
            </a:r>
            <a:r>
              <a:rPr lang="ko-KR" altLang="en-US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장</a:t>
            </a: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":2, "</a:t>
            </a:r>
            <a:r>
              <a:rPr lang="ko-KR" altLang="en-US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은</a:t>
            </a: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":3, "</a:t>
            </a:r>
            <a:r>
              <a:rPr lang="ko-KR" altLang="en-US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강</a:t>
            </a: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":4, "</a:t>
            </a:r>
            <a:r>
              <a:rPr lang="ko-KR" altLang="en-US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이고</a:t>
            </a: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":5, "</a:t>
            </a:r>
            <a:r>
              <a:rPr lang="ko-KR" altLang="en-US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된장</a:t>
            </a: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":6, "</a:t>
            </a:r>
            <a:r>
              <a:rPr lang="ko-KR" altLang="en-US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공</a:t>
            </a: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":7, "</a:t>
            </a:r>
            <a:r>
              <a:rPr lang="ko-KR" altLang="en-US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이다</a:t>
            </a: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":8}</a:t>
            </a:r>
          </a:p>
          <a:p>
            <a:pPr defTabSz="914400">
              <a:lnSpc>
                <a:spcPct val="150000"/>
              </a:lnSpc>
            </a:pP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Count: {"</a:t>
            </a:r>
            <a:r>
              <a:rPr lang="ko-KR" altLang="en-US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간장</a:t>
            </a: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":1, "</a:t>
            </a:r>
            <a:r>
              <a:rPr lang="ko-KR" altLang="en-US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공장</a:t>
            </a: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":6, "</a:t>
            </a:r>
            <a:r>
              <a:rPr lang="ko-KR" altLang="en-US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장</a:t>
            </a: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":4, "</a:t>
            </a:r>
            <a:r>
              <a:rPr lang="ko-KR" altLang="en-US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은</a:t>
            </a: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":2, "</a:t>
            </a:r>
            <a:r>
              <a:rPr lang="ko-KR" altLang="en-US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강</a:t>
            </a: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":1, "</a:t>
            </a:r>
            <a:r>
              <a:rPr lang="ko-KR" altLang="en-US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이고</a:t>
            </a: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":1, "</a:t>
            </a:r>
            <a:r>
              <a:rPr lang="ko-KR" altLang="en-US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된장</a:t>
            </a: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":1, "</a:t>
            </a:r>
            <a:r>
              <a:rPr lang="ko-KR" altLang="en-US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공</a:t>
            </a: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":1, "</a:t>
            </a:r>
            <a:r>
              <a:rPr lang="ko-KR" altLang="en-US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이다</a:t>
            </a: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":1}</a:t>
            </a:r>
          </a:p>
          <a:p>
            <a:pPr defTabSz="914400">
              <a:lnSpc>
                <a:spcPct val="150000"/>
              </a:lnSpc>
            </a:pPr>
            <a:r>
              <a:rPr lang="en-US" altLang="ko-KR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Bow vector : {1, 6, 4, 2, 1, 1, 1, 1, 1}</a:t>
            </a:r>
          </a:p>
        </p:txBody>
      </p:sp>
    </p:spTree>
    <p:extLst>
      <p:ext uri="{BB962C8B-B14F-4D97-AF65-F5344CB8AC3E}">
        <p14:creationId xmlns:p14="http://schemas.microsoft.com/office/powerpoint/2010/main" val="16690080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22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9173284" cy="489557"/>
            <a:chOff x="1189916" y="1144994"/>
            <a:chExt cx="9173284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859707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원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-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핫 인코딩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22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Google Shape;215;p33">
            <a:extLst>
              <a:ext uri="{FF2B5EF4-FFF2-40B4-BE49-F238E27FC236}">
                <a16:creationId xmlns:a16="http://schemas.microsoft.com/office/drawing/2014/main" id="{48705A0D-14E5-4C97-8A82-9E8EB186A92E}"/>
              </a:ext>
            </a:extLst>
          </p:cNvPr>
          <p:cNvSpPr/>
          <p:nvPr/>
        </p:nvSpPr>
        <p:spPr>
          <a:xfrm>
            <a:off x="1538631" y="1725169"/>
            <a:ext cx="9510369" cy="2005470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45719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72E823-E13D-42C6-9BE0-6133F6859163}"/>
              </a:ext>
            </a:extLst>
          </p:cNvPr>
          <p:cNvSpPr txBox="1"/>
          <p:nvPr/>
        </p:nvSpPr>
        <p:spPr>
          <a:xfrm>
            <a:off x="1660518" y="1836018"/>
            <a:ext cx="9169092" cy="18946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원</a:t>
            </a:r>
            <a:r>
              <a:rPr lang="en-US" altLang="ko-KR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-</a:t>
            </a:r>
            <a:r>
              <a:rPr lang="ko-KR" altLang="en-US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핫 인코딩 </a:t>
            </a:r>
            <a:r>
              <a:rPr lang="en-US" altLang="ko-KR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(One-hot encoding)</a:t>
            </a:r>
          </a:p>
          <a:p>
            <a:pPr defTabSz="914400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단어를 컴퓨터가 이해할 수 있도록 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단어를 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0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과 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1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로 표현하는 방법</a:t>
            </a:r>
          </a:p>
          <a:p>
            <a:pPr defTabSz="914400">
              <a:lnSpc>
                <a:spcPct val="150000"/>
              </a:lnSpc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[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단어 개수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] X [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단어 개수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]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 행렬 생성</a:t>
            </a:r>
          </a:p>
          <a:p>
            <a:pPr defTabSz="914400">
              <a:lnSpc>
                <a:spcPct val="150000"/>
              </a:lnSpc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해당 단어의 위치만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1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로 바꾸어 줌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EB3A62D-8B4D-4C5F-9242-77DE1C366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7722" y="3841488"/>
            <a:ext cx="5994684" cy="2467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8257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23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9173284" cy="489557"/>
            <a:chOff x="1189916" y="1144994"/>
            <a:chExt cx="9173284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859707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원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-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핫 인코딩의 한계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23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Google Shape;215;p33">
            <a:extLst>
              <a:ext uri="{FF2B5EF4-FFF2-40B4-BE49-F238E27FC236}">
                <a16:creationId xmlns:a16="http://schemas.microsoft.com/office/drawing/2014/main" id="{48705A0D-14E5-4C97-8A82-9E8EB186A92E}"/>
              </a:ext>
            </a:extLst>
          </p:cNvPr>
          <p:cNvSpPr/>
          <p:nvPr/>
        </p:nvSpPr>
        <p:spPr>
          <a:xfrm>
            <a:off x="1538631" y="1725169"/>
            <a:ext cx="9510369" cy="846581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45719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72E823-E13D-42C6-9BE0-6133F6859163}"/>
              </a:ext>
            </a:extLst>
          </p:cNvPr>
          <p:cNvSpPr txBox="1"/>
          <p:nvPr/>
        </p:nvSpPr>
        <p:spPr>
          <a:xfrm>
            <a:off x="1660518" y="1836018"/>
            <a:ext cx="9169092" cy="509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매우 직관적인 벡터화 방법이지만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의미적으로 유사한 </a:t>
            </a:r>
            <a:r>
              <a:rPr lang="ko-KR" altLang="en-US" sz="2000" b="1" dirty="0" err="1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단어끼리의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유사도 표현이 불가능함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2C6D5F49-A31D-43B5-9E60-A5445904DE91}"/>
              </a:ext>
            </a:extLst>
          </p:cNvPr>
          <p:cNvGrpSpPr/>
          <p:nvPr/>
        </p:nvGrpSpPr>
        <p:grpSpPr>
          <a:xfrm>
            <a:off x="657050" y="3244022"/>
            <a:ext cx="10434410" cy="2376556"/>
            <a:chOff x="737645" y="6249448"/>
            <a:chExt cx="19869646" cy="4525538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BB22120E-77B7-4D65-9FD4-77826D28DC19}"/>
                </a:ext>
              </a:extLst>
            </p:cNvPr>
            <p:cNvSpPr/>
            <p:nvPr/>
          </p:nvSpPr>
          <p:spPr>
            <a:xfrm>
              <a:off x="3332001" y="9895864"/>
              <a:ext cx="14027084" cy="8791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1" algn="ctr" defTabSz="914400" latinLnBrk="1"/>
              <a:r>
                <a:rPr lang="ko-KR" altLang="en-US" sz="2400" b="1" dirty="0">
                  <a:solidFill>
                    <a:srgbClr val="00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단어가 서로 다르다는 것 외의 정보를 가지고 있지 않음</a:t>
              </a:r>
              <a:r>
                <a:rPr lang="en-US" altLang="ko-KR" sz="2400" b="1" dirty="0">
                  <a:solidFill>
                    <a:srgbClr val="00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!</a:t>
              </a:r>
            </a:p>
          </p:txBody>
        </p: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4218C85B-F77F-47E2-9B22-037B7B15202C}"/>
                </a:ext>
              </a:extLst>
            </p:cNvPr>
            <p:cNvGrpSpPr/>
            <p:nvPr/>
          </p:nvGrpSpPr>
          <p:grpSpPr>
            <a:xfrm>
              <a:off x="737645" y="6249448"/>
              <a:ext cx="7163316" cy="3213473"/>
              <a:chOff x="621533" y="6249448"/>
              <a:chExt cx="7163316" cy="3213473"/>
            </a:xfrm>
          </p:grpSpPr>
          <p:pic>
            <p:nvPicPr>
              <p:cNvPr id="36" name="Picture 2" descr="appleì ëí ì´ë¯¸ì§ ê²ìê²°ê³¼">
                <a:extLst>
                  <a:ext uri="{FF2B5EF4-FFF2-40B4-BE49-F238E27FC236}">
                    <a16:creationId xmlns:a16="http://schemas.microsoft.com/office/drawing/2014/main" id="{85342D3A-24EB-44EC-8E32-CD77E5E568A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70328" y="6249448"/>
                <a:ext cx="1865723" cy="21717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F7A10C77-D4F9-476F-9D17-4B3F96545781}"/>
                  </a:ext>
                </a:extLst>
              </p:cNvPr>
              <p:cNvSpPr/>
              <p:nvPr/>
            </p:nvSpPr>
            <p:spPr>
              <a:xfrm>
                <a:off x="621533" y="8701015"/>
                <a:ext cx="7163316" cy="76190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1" algn="ctr" defTabSz="914400" latinLnBrk="1"/>
                <a:r>
                  <a:rPr lang="en-US" altLang="ko-KR" sz="2000" b="1" dirty="0">
                    <a:solidFill>
                      <a:srgbClr val="000000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[ 0 0 0 0 1 0 0 0 … 0 0 0 ]</a:t>
                </a:r>
              </a:p>
            </p:txBody>
          </p:sp>
        </p:grp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0A7A3FB9-3D76-43FC-8086-AE8DB103D7E2}"/>
                </a:ext>
              </a:extLst>
            </p:cNvPr>
            <p:cNvGrpSpPr/>
            <p:nvPr/>
          </p:nvGrpSpPr>
          <p:grpSpPr>
            <a:xfrm>
              <a:off x="7090810" y="6287447"/>
              <a:ext cx="7163316" cy="3175474"/>
              <a:chOff x="6317632" y="6287447"/>
              <a:chExt cx="7163316" cy="3175474"/>
            </a:xfrm>
          </p:grpSpPr>
          <p:pic>
            <p:nvPicPr>
              <p:cNvPr id="34" name="Picture 4" descr="fruitì ëí ì´ë¯¸ì§ ê²ìê²°ê³¼">
                <a:extLst>
                  <a:ext uri="{FF2B5EF4-FFF2-40B4-BE49-F238E27FC236}">
                    <a16:creationId xmlns:a16="http://schemas.microsoft.com/office/drawing/2014/main" id="{1D6F6AFB-4BD9-43F1-BF38-AA95E36FB1F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03586" y="6287447"/>
                <a:ext cx="4191405" cy="20957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6F0A6853-9F66-45FA-838E-10DBE5B7AAB6}"/>
                  </a:ext>
                </a:extLst>
              </p:cNvPr>
              <p:cNvSpPr/>
              <p:nvPr/>
            </p:nvSpPr>
            <p:spPr>
              <a:xfrm>
                <a:off x="6317632" y="8701015"/>
                <a:ext cx="7163316" cy="76190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1" algn="ctr" defTabSz="914400" latinLnBrk="1"/>
                <a:r>
                  <a:rPr lang="en-US" altLang="ko-KR" sz="2000" b="1" dirty="0">
                    <a:solidFill>
                      <a:srgbClr val="000000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[ 0 0 0 0 0 0 0 0 … 0 1 0 ]</a:t>
                </a:r>
              </a:p>
            </p:txBody>
          </p:sp>
        </p:grp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F3260812-C812-4327-9982-37304E66E48C}"/>
                </a:ext>
              </a:extLst>
            </p:cNvPr>
            <p:cNvGrpSpPr/>
            <p:nvPr/>
          </p:nvGrpSpPr>
          <p:grpSpPr>
            <a:xfrm>
              <a:off x="13443975" y="6299752"/>
              <a:ext cx="7163316" cy="3163172"/>
              <a:chOff x="13327863" y="6299752"/>
              <a:chExt cx="7163316" cy="3163172"/>
            </a:xfrm>
          </p:grpSpPr>
          <p:pic>
            <p:nvPicPr>
              <p:cNvPr id="32" name="Picture 6" descr="carì ëí ì´ë¯¸ì§ ê²ìê²°ê³¼">
                <a:extLst>
                  <a:ext uri="{FF2B5EF4-FFF2-40B4-BE49-F238E27FC236}">
                    <a16:creationId xmlns:a16="http://schemas.microsoft.com/office/drawing/2014/main" id="{6A9B04BD-3A91-410E-9177-0DB93057C47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8720" b="17921"/>
              <a:stretch/>
            </p:blipFill>
            <p:spPr bwMode="auto">
              <a:xfrm flipH="1">
                <a:off x="14456351" y="6299752"/>
                <a:ext cx="4906336" cy="207109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3B2FE507-309B-4BD3-80DF-B9604A78862A}"/>
                  </a:ext>
                </a:extLst>
              </p:cNvPr>
              <p:cNvSpPr/>
              <p:nvPr/>
            </p:nvSpPr>
            <p:spPr>
              <a:xfrm>
                <a:off x="13327863" y="8701018"/>
                <a:ext cx="7163316" cy="76190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1" algn="ctr" defTabSz="914400" latinLnBrk="1"/>
                <a:r>
                  <a:rPr lang="en-US" altLang="ko-KR" sz="2000" b="1" dirty="0">
                    <a:solidFill>
                      <a:srgbClr val="000000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[ 0 0 0 1 0 0 0 0 … 0 0 0 ]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17238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9173284" cy="489557"/>
            <a:chOff x="1189916" y="1144994"/>
            <a:chExt cx="9173284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859707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분산 표현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(Distributed Representation)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24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1C455E9-5A97-47EA-AF09-F7FB5A9928C8}"/>
              </a:ext>
            </a:extLst>
          </p:cNvPr>
          <p:cNvGrpSpPr/>
          <p:nvPr/>
        </p:nvGrpSpPr>
        <p:grpSpPr>
          <a:xfrm>
            <a:off x="1502251" y="2033719"/>
            <a:ext cx="8606950" cy="3474166"/>
            <a:chOff x="1616150" y="3024313"/>
            <a:chExt cx="17789450" cy="7180651"/>
          </a:xfrm>
        </p:grpSpPr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9127E073-5D4C-49A2-878F-EEA2FF626891}"/>
                </a:ext>
              </a:extLst>
            </p:cNvPr>
            <p:cNvGrpSpPr/>
            <p:nvPr/>
          </p:nvGrpSpPr>
          <p:grpSpPr>
            <a:xfrm>
              <a:off x="3103759" y="3024313"/>
              <a:ext cx="16301841" cy="2171701"/>
              <a:chOff x="3103759" y="3024313"/>
              <a:chExt cx="16301841" cy="2171701"/>
            </a:xfrm>
          </p:grpSpPr>
          <p:pic>
            <p:nvPicPr>
              <p:cNvPr id="65" name="Picture 2" descr="appleì ëí ì´ë¯¸ì§ ê²ìê²°ê³¼">
                <a:extLst>
                  <a:ext uri="{FF2B5EF4-FFF2-40B4-BE49-F238E27FC236}">
                    <a16:creationId xmlns:a16="http://schemas.microsoft.com/office/drawing/2014/main" id="{86BC0489-9B93-45B4-82D5-A4F93D7C851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103759" y="3024313"/>
                <a:ext cx="1865723" cy="21717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66" name="그룹 65">
                <a:extLst>
                  <a:ext uri="{FF2B5EF4-FFF2-40B4-BE49-F238E27FC236}">
                    <a16:creationId xmlns:a16="http://schemas.microsoft.com/office/drawing/2014/main" id="{A530C8F4-F2DC-4357-AE7E-C39617461C5C}"/>
                  </a:ext>
                </a:extLst>
              </p:cNvPr>
              <p:cNvGrpSpPr/>
              <p:nvPr/>
            </p:nvGrpSpPr>
            <p:grpSpPr>
              <a:xfrm>
                <a:off x="6919663" y="3154035"/>
                <a:ext cx="12485937" cy="1912257"/>
                <a:chOff x="6919663" y="3081869"/>
                <a:chExt cx="12485937" cy="1912257"/>
              </a:xfrm>
            </p:grpSpPr>
            <p:grpSp>
              <p:nvGrpSpPr>
                <p:cNvPr id="67" name="그룹 66">
                  <a:extLst>
                    <a:ext uri="{FF2B5EF4-FFF2-40B4-BE49-F238E27FC236}">
                      <a16:creationId xmlns:a16="http://schemas.microsoft.com/office/drawing/2014/main" id="{DB109DCD-5825-438F-B97C-5A74CD367E27}"/>
                    </a:ext>
                  </a:extLst>
                </p:cNvPr>
                <p:cNvGrpSpPr/>
                <p:nvPr/>
              </p:nvGrpSpPr>
              <p:grpSpPr>
                <a:xfrm>
                  <a:off x="7779413" y="3485458"/>
                  <a:ext cx="10527260" cy="1105079"/>
                  <a:chOff x="7779413" y="3485458"/>
                  <a:chExt cx="10527260" cy="1105079"/>
                </a:xfrm>
              </p:grpSpPr>
              <p:sp>
                <p:nvSpPr>
                  <p:cNvPr id="69" name="Shape 119">
                    <a:extLst>
                      <a:ext uri="{FF2B5EF4-FFF2-40B4-BE49-F238E27FC236}">
                        <a16:creationId xmlns:a16="http://schemas.microsoft.com/office/drawing/2014/main" id="{D146E386-6FB6-450E-9355-D0693965B124}"/>
                      </a:ext>
                    </a:extLst>
                  </p:cNvPr>
                  <p:cNvSpPr/>
                  <p:nvPr/>
                </p:nvSpPr>
                <p:spPr>
                  <a:xfrm>
                    <a:off x="7779413" y="3485458"/>
                    <a:ext cx="1105079" cy="1105079"/>
                  </a:xfrm>
                  <a:prstGeom prst="ellipse">
                    <a:avLst/>
                  </a:prstGeom>
                  <a:solidFill>
                    <a:srgbClr val="3D85C6"/>
                  </a:solidFill>
                  <a:ln w="9525" cap="flat" cmpd="sng">
                    <a:solidFill>
                      <a:srgbClr val="003366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Constantia"/>
                    </a:endParaRPr>
                  </a:p>
                </p:txBody>
              </p:sp>
              <p:sp>
                <p:nvSpPr>
                  <p:cNvPr id="70" name="Shape 120">
                    <a:extLst>
                      <a:ext uri="{FF2B5EF4-FFF2-40B4-BE49-F238E27FC236}">
                        <a16:creationId xmlns:a16="http://schemas.microsoft.com/office/drawing/2014/main" id="{DEB40545-F04E-4C05-9E0A-F20AAD530EB3}"/>
                      </a:ext>
                    </a:extLst>
                  </p:cNvPr>
                  <p:cNvSpPr/>
                  <p:nvPr/>
                </p:nvSpPr>
                <p:spPr>
                  <a:xfrm>
                    <a:off x="10134958" y="3485458"/>
                    <a:ext cx="1105079" cy="1105079"/>
                  </a:xfrm>
                  <a:prstGeom prst="ellipse">
                    <a:avLst/>
                  </a:prstGeom>
                  <a:solidFill>
                    <a:srgbClr val="E06666"/>
                  </a:solidFill>
                  <a:ln w="9525" cap="flat" cmpd="sng">
                    <a:solidFill>
                      <a:srgbClr val="003366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Constantia"/>
                    </a:endParaRPr>
                  </a:p>
                </p:txBody>
              </p:sp>
              <p:sp>
                <p:nvSpPr>
                  <p:cNvPr id="71" name="Shape 121">
                    <a:extLst>
                      <a:ext uri="{FF2B5EF4-FFF2-40B4-BE49-F238E27FC236}">
                        <a16:creationId xmlns:a16="http://schemas.microsoft.com/office/drawing/2014/main" id="{7E8BFCF5-6D8D-4FD1-B6BC-04DC41E86192}"/>
                      </a:ext>
                    </a:extLst>
                  </p:cNvPr>
                  <p:cNvSpPr/>
                  <p:nvPr/>
                </p:nvSpPr>
                <p:spPr>
                  <a:xfrm>
                    <a:off x="12490503" y="3485458"/>
                    <a:ext cx="1105079" cy="1105079"/>
                  </a:xfrm>
                  <a:prstGeom prst="ellipse">
                    <a:avLst/>
                  </a:prstGeom>
                  <a:solidFill>
                    <a:srgbClr val="E06666"/>
                  </a:solidFill>
                  <a:ln w="9525" cap="flat" cmpd="sng">
                    <a:solidFill>
                      <a:srgbClr val="003366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Constantia"/>
                    </a:endParaRPr>
                  </a:p>
                </p:txBody>
              </p:sp>
              <p:sp>
                <p:nvSpPr>
                  <p:cNvPr id="72" name="Shape 122">
                    <a:extLst>
                      <a:ext uri="{FF2B5EF4-FFF2-40B4-BE49-F238E27FC236}">
                        <a16:creationId xmlns:a16="http://schemas.microsoft.com/office/drawing/2014/main" id="{384C1A1E-5C1A-4C75-8CE6-CCAE9C6DB2A0}"/>
                      </a:ext>
                    </a:extLst>
                  </p:cNvPr>
                  <p:cNvSpPr/>
                  <p:nvPr/>
                </p:nvSpPr>
                <p:spPr>
                  <a:xfrm>
                    <a:off x="14846049" y="3485458"/>
                    <a:ext cx="1105079" cy="1105079"/>
                  </a:xfrm>
                  <a:prstGeom prst="ellipse">
                    <a:avLst/>
                  </a:prstGeom>
                  <a:solidFill>
                    <a:srgbClr val="E06666"/>
                  </a:solidFill>
                  <a:ln w="9525" cap="flat" cmpd="sng">
                    <a:solidFill>
                      <a:srgbClr val="003366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Constantia"/>
                    </a:endParaRPr>
                  </a:p>
                </p:txBody>
              </p:sp>
              <p:sp>
                <p:nvSpPr>
                  <p:cNvPr id="73" name="Shape 123">
                    <a:extLst>
                      <a:ext uri="{FF2B5EF4-FFF2-40B4-BE49-F238E27FC236}">
                        <a16:creationId xmlns:a16="http://schemas.microsoft.com/office/drawing/2014/main" id="{EFA77FF4-3F21-4CFD-A2DF-20EB47D8BAC1}"/>
                      </a:ext>
                    </a:extLst>
                  </p:cNvPr>
                  <p:cNvSpPr/>
                  <p:nvPr/>
                </p:nvSpPr>
                <p:spPr>
                  <a:xfrm>
                    <a:off x="17201594" y="3485458"/>
                    <a:ext cx="1105079" cy="1105079"/>
                  </a:xfrm>
                  <a:prstGeom prst="ellipse">
                    <a:avLst/>
                  </a:prstGeom>
                  <a:solidFill>
                    <a:srgbClr val="F4CCCC"/>
                  </a:solidFill>
                  <a:ln w="9525" cap="flat" cmpd="sng">
                    <a:solidFill>
                      <a:srgbClr val="003366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Constantia"/>
                    </a:endParaRPr>
                  </a:p>
                </p:txBody>
              </p:sp>
            </p:grpSp>
            <p:sp>
              <p:nvSpPr>
                <p:cNvPr id="68" name="양쪽 대괄호 67">
                  <a:extLst>
                    <a:ext uri="{FF2B5EF4-FFF2-40B4-BE49-F238E27FC236}">
                      <a16:creationId xmlns:a16="http://schemas.microsoft.com/office/drawing/2014/main" id="{F06C2AFE-ECCA-4EE0-AD20-90136A3A11C6}"/>
                    </a:ext>
                  </a:extLst>
                </p:cNvPr>
                <p:cNvSpPr/>
                <p:nvPr/>
              </p:nvSpPr>
              <p:spPr>
                <a:xfrm>
                  <a:off x="6919663" y="3081869"/>
                  <a:ext cx="12485937" cy="1912257"/>
                </a:xfrm>
                <a:prstGeom prst="bracketPair">
                  <a:avLst>
                    <a:gd name="adj" fmla="val 17426"/>
                  </a:avLst>
                </a:prstGeom>
                <a:noFill/>
                <a:ln w="5080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onstantia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74" name="그룹 73">
              <a:extLst>
                <a:ext uri="{FF2B5EF4-FFF2-40B4-BE49-F238E27FC236}">
                  <a16:creationId xmlns:a16="http://schemas.microsoft.com/office/drawing/2014/main" id="{CB80A6FE-FE8D-4678-B94B-8F7296A38F58}"/>
                </a:ext>
              </a:extLst>
            </p:cNvPr>
            <p:cNvGrpSpPr/>
            <p:nvPr/>
          </p:nvGrpSpPr>
          <p:grpSpPr>
            <a:xfrm>
              <a:off x="1940917" y="5617092"/>
              <a:ext cx="17464683" cy="2095702"/>
              <a:chOff x="1940917" y="5731159"/>
              <a:chExt cx="17464683" cy="2095702"/>
            </a:xfrm>
          </p:grpSpPr>
          <p:pic>
            <p:nvPicPr>
              <p:cNvPr id="75" name="Picture 4" descr="fruitì ëí ì´ë¯¸ì§ ê²ìê²°ê³¼">
                <a:extLst>
                  <a:ext uri="{FF2B5EF4-FFF2-40B4-BE49-F238E27FC236}">
                    <a16:creationId xmlns:a16="http://schemas.microsoft.com/office/drawing/2014/main" id="{0120EAD7-F220-40A1-BA87-21A36E2DBFC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940917" y="5731159"/>
                <a:ext cx="4191405" cy="20957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76" name="그룹 75">
                <a:extLst>
                  <a:ext uri="{FF2B5EF4-FFF2-40B4-BE49-F238E27FC236}">
                    <a16:creationId xmlns:a16="http://schemas.microsoft.com/office/drawing/2014/main" id="{AF7B9075-0BCF-41CD-AE0C-852633A58610}"/>
                  </a:ext>
                </a:extLst>
              </p:cNvPr>
              <p:cNvGrpSpPr/>
              <p:nvPr/>
            </p:nvGrpSpPr>
            <p:grpSpPr>
              <a:xfrm>
                <a:off x="6919663" y="5822882"/>
                <a:ext cx="12485937" cy="1912257"/>
                <a:chOff x="6919663" y="5653436"/>
                <a:chExt cx="12485937" cy="1912257"/>
              </a:xfrm>
            </p:grpSpPr>
            <p:grpSp>
              <p:nvGrpSpPr>
                <p:cNvPr id="77" name="그룹 76">
                  <a:extLst>
                    <a:ext uri="{FF2B5EF4-FFF2-40B4-BE49-F238E27FC236}">
                      <a16:creationId xmlns:a16="http://schemas.microsoft.com/office/drawing/2014/main" id="{AB20ED6B-07A5-4853-AF06-E2C914C62A11}"/>
                    </a:ext>
                  </a:extLst>
                </p:cNvPr>
                <p:cNvGrpSpPr/>
                <p:nvPr/>
              </p:nvGrpSpPr>
              <p:grpSpPr>
                <a:xfrm>
                  <a:off x="7779413" y="6057025"/>
                  <a:ext cx="10527260" cy="1105079"/>
                  <a:chOff x="7779413" y="6057026"/>
                  <a:chExt cx="10527260" cy="1105079"/>
                </a:xfrm>
              </p:grpSpPr>
              <p:sp>
                <p:nvSpPr>
                  <p:cNvPr id="81" name="Shape 124">
                    <a:extLst>
                      <a:ext uri="{FF2B5EF4-FFF2-40B4-BE49-F238E27FC236}">
                        <a16:creationId xmlns:a16="http://schemas.microsoft.com/office/drawing/2014/main" id="{38A4BFFA-22D5-4EE3-8258-467B08884FF2}"/>
                      </a:ext>
                    </a:extLst>
                  </p:cNvPr>
                  <p:cNvSpPr/>
                  <p:nvPr/>
                </p:nvSpPr>
                <p:spPr>
                  <a:xfrm>
                    <a:off x="7779413" y="6057026"/>
                    <a:ext cx="1105079" cy="1105079"/>
                  </a:xfrm>
                  <a:prstGeom prst="ellipse">
                    <a:avLst/>
                  </a:prstGeom>
                  <a:solidFill>
                    <a:srgbClr val="3D85C6"/>
                  </a:solidFill>
                  <a:ln w="9525" cap="flat" cmpd="sng">
                    <a:solidFill>
                      <a:srgbClr val="003366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Constantia"/>
                    </a:endParaRPr>
                  </a:p>
                </p:txBody>
              </p:sp>
              <p:sp>
                <p:nvSpPr>
                  <p:cNvPr id="82" name="Shape 125">
                    <a:extLst>
                      <a:ext uri="{FF2B5EF4-FFF2-40B4-BE49-F238E27FC236}">
                        <a16:creationId xmlns:a16="http://schemas.microsoft.com/office/drawing/2014/main" id="{18AB7285-E0CC-4122-B7D3-37C5074F2ED2}"/>
                      </a:ext>
                    </a:extLst>
                  </p:cNvPr>
                  <p:cNvSpPr/>
                  <p:nvPr/>
                </p:nvSpPr>
                <p:spPr>
                  <a:xfrm>
                    <a:off x="10134958" y="6057026"/>
                    <a:ext cx="1105079" cy="1105079"/>
                  </a:xfrm>
                  <a:prstGeom prst="ellipse">
                    <a:avLst/>
                  </a:prstGeom>
                  <a:solidFill>
                    <a:srgbClr val="E06666"/>
                  </a:solidFill>
                  <a:ln w="9525" cap="flat" cmpd="sng">
                    <a:solidFill>
                      <a:srgbClr val="003366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Constantia"/>
                    </a:endParaRPr>
                  </a:p>
                </p:txBody>
              </p:sp>
              <p:sp>
                <p:nvSpPr>
                  <p:cNvPr id="84" name="Shape 126">
                    <a:extLst>
                      <a:ext uri="{FF2B5EF4-FFF2-40B4-BE49-F238E27FC236}">
                        <a16:creationId xmlns:a16="http://schemas.microsoft.com/office/drawing/2014/main" id="{7A271DF5-D2E6-4455-8E79-AF774F1007CB}"/>
                      </a:ext>
                    </a:extLst>
                  </p:cNvPr>
                  <p:cNvSpPr/>
                  <p:nvPr/>
                </p:nvSpPr>
                <p:spPr>
                  <a:xfrm>
                    <a:off x="12490503" y="6057026"/>
                    <a:ext cx="1105079" cy="1105079"/>
                  </a:xfrm>
                  <a:prstGeom prst="ellipse">
                    <a:avLst/>
                  </a:prstGeom>
                  <a:solidFill>
                    <a:srgbClr val="E06666"/>
                  </a:solidFill>
                  <a:ln w="9525" cap="flat" cmpd="sng">
                    <a:solidFill>
                      <a:srgbClr val="003366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Constantia"/>
                    </a:endParaRPr>
                  </a:p>
                </p:txBody>
              </p:sp>
              <p:sp>
                <p:nvSpPr>
                  <p:cNvPr id="86" name="Shape 127">
                    <a:extLst>
                      <a:ext uri="{FF2B5EF4-FFF2-40B4-BE49-F238E27FC236}">
                        <a16:creationId xmlns:a16="http://schemas.microsoft.com/office/drawing/2014/main" id="{6AC51BB6-50E5-4914-A44D-FAD0842CC3D3}"/>
                      </a:ext>
                    </a:extLst>
                  </p:cNvPr>
                  <p:cNvSpPr/>
                  <p:nvPr/>
                </p:nvSpPr>
                <p:spPr>
                  <a:xfrm>
                    <a:off x="14846049" y="6057026"/>
                    <a:ext cx="1105079" cy="1105079"/>
                  </a:xfrm>
                  <a:prstGeom prst="ellipse">
                    <a:avLst/>
                  </a:prstGeom>
                  <a:solidFill>
                    <a:srgbClr val="EA9999"/>
                  </a:solidFill>
                  <a:ln w="9525" cap="flat" cmpd="sng">
                    <a:solidFill>
                      <a:srgbClr val="003366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Constantia"/>
                    </a:endParaRPr>
                  </a:p>
                </p:txBody>
              </p:sp>
              <p:sp>
                <p:nvSpPr>
                  <p:cNvPr id="87" name="Shape 128">
                    <a:extLst>
                      <a:ext uri="{FF2B5EF4-FFF2-40B4-BE49-F238E27FC236}">
                        <a16:creationId xmlns:a16="http://schemas.microsoft.com/office/drawing/2014/main" id="{16D8EC4A-3525-47B9-A40B-30CA3557DFCB}"/>
                      </a:ext>
                    </a:extLst>
                  </p:cNvPr>
                  <p:cNvSpPr/>
                  <p:nvPr/>
                </p:nvSpPr>
                <p:spPr>
                  <a:xfrm>
                    <a:off x="17201594" y="6057026"/>
                    <a:ext cx="1105079" cy="1105079"/>
                  </a:xfrm>
                  <a:prstGeom prst="ellipse">
                    <a:avLst/>
                  </a:prstGeom>
                  <a:solidFill>
                    <a:srgbClr val="3D85C6"/>
                  </a:solidFill>
                  <a:ln w="9525" cap="flat" cmpd="sng">
                    <a:solidFill>
                      <a:srgbClr val="003366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Constantia"/>
                    </a:endParaRPr>
                  </a:p>
                </p:txBody>
              </p:sp>
            </p:grpSp>
            <p:sp>
              <p:nvSpPr>
                <p:cNvPr id="78" name="양쪽 대괄호 77">
                  <a:extLst>
                    <a:ext uri="{FF2B5EF4-FFF2-40B4-BE49-F238E27FC236}">
                      <a16:creationId xmlns:a16="http://schemas.microsoft.com/office/drawing/2014/main" id="{AF15D7A6-57C5-4D69-A606-24C94B16543C}"/>
                    </a:ext>
                  </a:extLst>
                </p:cNvPr>
                <p:cNvSpPr/>
                <p:nvPr/>
              </p:nvSpPr>
              <p:spPr>
                <a:xfrm>
                  <a:off x="6919663" y="5653436"/>
                  <a:ext cx="12485937" cy="1912257"/>
                </a:xfrm>
                <a:prstGeom prst="bracketPair">
                  <a:avLst>
                    <a:gd name="adj" fmla="val 17426"/>
                  </a:avLst>
                </a:prstGeom>
                <a:noFill/>
                <a:ln w="5080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onstantia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88" name="그룹 87">
              <a:extLst>
                <a:ext uri="{FF2B5EF4-FFF2-40B4-BE49-F238E27FC236}">
                  <a16:creationId xmlns:a16="http://schemas.microsoft.com/office/drawing/2014/main" id="{69370A2E-2684-445F-A1BF-A5CC0D24ADC5}"/>
                </a:ext>
              </a:extLst>
            </p:cNvPr>
            <p:cNvGrpSpPr/>
            <p:nvPr/>
          </p:nvGrpSpPr>
          <p:grpSpPr>
            <a:xfrm>
              <a:off x="1616150" y="8133872"/>
              <a:ext cx="17789450" cy="2071092"/>
              <a:chOff x="1616150" y="8133872"/>
              <a:chExt cx="17789450" cy="2071092"/>
            </a:xfrm>
          </p:grpSpPr>
          <p:pic>
            <p:nvPicPr>
              <p:cNvPr id="89" name="Picture 6" descr="carì ëí ì´ë¯¸ì§ ê²ìê²°ê³¼">
                <a:extLst>
                  <a:ext uri="{FF2B5EF4-FFF2-40B4-BE49-F238E27FC236}">
                    <a16:creationId xmlns:a16="http://schemas.microsoft.com/office/drawing/2014/main" id="{A6452FBA-0ABF-4E6E-BE6B-BCAC1E96E74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8720" b="17921"/>
              <a:stretch/>
            </p:blipFill>
            <p:spPr bwMode="auto">
              <a:xfrm flipH="1">
                <a:off x="1616150" y="8133872"/>
                <a:ext cx="4906336" cy="207109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90" name="그룹 89">
                <a:extLst>
                  <a:ext uri="{FF2B5EF4-FFF2-40B4-BE49-F238E27FC236}">
                    <a16:creationId xmlns:a16="http://schemas.microsoft.com/office/drawing/2014/main" id="{46014DF1-B494-45EC-8B48-E7AB2D2971BE}"/>
                  </a:ext>
                </a:extLst>
              </p:cNvPr>
              <p:cNvGrpSpPr/>
              <p:nvPr/>
            </p:nvGrpSpPr>
            <p:grpSpPr>
              <a:xfrm>
                <a:off x="6919663" y="8213290"/>
                <a:ext cx="12485937" cy="1912257"/>
                <a:chOff x="6919663" y="8225005"/>
                <a:chExt cx="12485937" cy="1912257"/>
              </a:xfrm>
            </p:grpSpPr>
            <p:grpSp>
              <p:nvGrpSpPr>
                <p:cNvPr id="91" name="그룹 90">
                  <a:extLst>
                    <a:ext uri="{FF2B5EF4-FFF2-40B4-BE49-F238E27FC236}">
                      <a16:creationId xmlns:a16="http://schemas.microsoft.com/office/drawing/2014/main" id="{EEBC4E3E-CE1C-40A0-9484-8C0DA892881C}"/>
                    </a:ext>
                  </a:extLst>
                </p:cNvPr>
                <p:cNvGrpSpPr/>
                <p:nvPr/>
              </p:nvGrpSpPr>
              <p:grpSpPr>
                <a:xfrm>
                  <a:off x="7779377" y="8628594"/>
                  <a:ext cx="10527261" cy="1105079"/>
                  <a:chOff x="7779377" y="8628595"/>
                  <a:chExt cx="10527261" cy="1105079"/>
                </a:xfrm>
              </p:grpSpPr>
              <p:sp>
                <p:nvSpPr>
                  <p:cNvPr id="93" name="Shape 130">
                    <a:extLst>
                      <a:ext uri="{FF2B5EF4-FFF2-40B4-BE49-F238E27FC236}">
                        <a16:creationId xmlns:a16="http://schemas.microsoft.com/office/drawing/2014/main" id="{7C3D19F9-B1E5-4DFA-8940-058C8C2A9D7C}"/>
                      </a:ext>
                    </a:extLst>
                  </p:cNvPr>
                  <p:cNvSpPr/>
                  <p:nvPr/>
                </p:nvSpPr>
                <p:spPr>
                  <a:xfrm>
                    <a:off x="7779377" y="8628595"/>
                    <a:ext cx="1105079" cy="1105079"/>
                  </a:xfrm>
                  <a:prstGeom prst="ellipse">
                    <a:avLst/>
                  </a:prstGeom>
                  <a:solidFill>
                    <a:srgbClr val="E06666"/>
                  </a:solidFill>
                  <a:ln w="9525" cap="flat" cmpd="sng">
                    <a:solidFill>
                      <a:srgbClr val="003366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Constantia"/>
                    </a:endParaRPr>
                  </a:p>
                </p:txBody>
              </p:sp>
              <p:sp>
                <p:nvSpPr>
                  <p:cNvPr id="94" name="Shape 131">
                    <a:extLst>
                      <a:ext uri="{FF2B5EF4-FFF2-40B4-BE49-F238E27FC236}">
                        <a16:creationId xmlns:a16="http://schemas.microsoft.com/office/drawing/2014/main" id="{D017F8FC-B4EC-43AB-AA8E-42928F13ABD7}"/>
                      </a:ext>
                    </a:extLst>
                  </p:cNvPr>
                  <p:cNvSpPr/>
                  <p:nvPr/>
                </p:nvSpPr>
                <p:spPr>
                  <a:xfrm>
                    <a:off x="10134923" y="8628595"/>
                    <a:ext cx="1105079" cy="1105079"/>
                  </a:xfrm>
                  <a:prstGeom prst="ellipse">
                    <a:avLst/>
                  </a:prstGeom>
                  <a:solidFill>
                    <a:srgbClr val="3D85C6"/>
                  </a:solidFill>
                  <a:ln w="9525" cap="flat" cmpd="sng">
                    <a:solidFill>
                      <a:srgbClr val="003366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Constantia"/>
                    </a:endParaRPr>
                  </a:p>
                </p:txBody>
              </p:sp>
              <p:sp>
                <p:nvSpPr>
                  <p:cNvPr id="95" name="Shape 132">
                    <a:extLst>
                      <a:ext uri="{FF2B5EF4-FFF2-40B4-BE49-F238E27FC236}">
                        <a16:creationId xmlns:a16="http://schemas.microsoft.com/office/drawing/2014/main" id="{AB4DA252-DAF9-4796-AA8A-2D521B2A9FAD}"/>
                      </a:ext>
                    </a:extLst>
                  </p:cNvPr>
                  <p:cNvSpPr/>
                  <p:nvPr/>
                </p:nvSpPr>
                <p:spPr>
                  <a:xfrm>
                    <a:off x="12490468" y="8628595"/>
                    <a:ext cx="1105079" cy="1105079"/>
                  </a:xfrm>
                  <a:prstGeom prst="ellipse">
                    <a:avLst/>
                  </a:prstGeom>
                  <a:solidFill>
                    <a:srgbClr val="F4CCCC"/>
                  </a:solidFill>
                  <a:ln w="9525" cap="flat" cmpd="sng">
                    <a:solidFill>
                      <a:srgbClr val="003366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Constantia"/>
                    </a:endParaRPr>
                  </a:p>
                </p:txBody>
              </p:sp>
              <p:sp>
                <p:nvSpPr>
                  <p:cNvPr id="96" name="Shape 133">
                    <a:extLst>
                      <a:ext uri="{FF2B5EF4-FFF2-40B4-BE49-F238E27FC236}">
                        <a16:creationId xmlns:a16="http://schemas.microsoft.com/office/drawing/2014/main" id="{B7C870A0-A95E-4D3B-9A30-8AA7C3879A92}"/>
                      </a:ext>
                    </a:extLst>
                  </p:cNvPr>
                  <p:cNvSpPr/>
                  <p:nvPr/>
                </p:nvSpPr>
                <p:spPr>
                  <a:xfrm>
                    <a:off x="14846014" y="8628595"/>
                    <a:ext cx="1105079" cy="1105079"/>
                  </a:xfrm>
                  <a:prstGeom prst="ellipse">
                    <a:avLst/>
                  </a:prstGeom>
                  <a:solidFill>
                    <a:srgbClr val="6FA8DC"/>
                  </a:solidFill>
                  <a:ln w="9525" cap="flat" cmpd="sng">
                    <a:solidFill>
                      <a:srgbClr val="003366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Constantia"/>
                    </a:endParaRPr>
                  </a:p>
                </p:txBody>
              </p:sp>
              <p:sp>
                <p:nvSpPr>
                  <p:cNvPr id="97" name="Shape 134">
                    <a:extLst>
                      <a:ext uri="{FF2B5EF4-FFF2-40B4-BE49-F238E27FC236}">
                        <a16:creationId xmlns:a16="http://schemas.microsoft.com/office/drawing/2014/main" id="{85A6BCD2-5D7E-4DE2-B3D8-A964A53BA855}"/>
                      </a:ext>
                    </a:extLst>
                  </p:cNvPr>
                  <p:cNvSpPr/>
                  <p:nvPr/>
                </p:nvSpPr>
                <p:spPr>
                  <a:xfrm>
                    <a:off x="17201559" y="8628595"/>
                    <a:ext cx="1105079" cy="1105079"/>
                  </a:xfrm>
                  <a:prstGeom prst="ellipse">
                    <a:avLst/>
                  </a:prstGeom>
                  <a:solidFill>
                    <a:srgbClr val="E06666"/>
                  </a:solidFill>
                  <a:ln w="9525" cap="flat" cmpd="sng">
                    <a:solidFill>
                      <a:srgbClr val="003366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Constantia"/>
                    </a:endParaRPr>
                  </a:p>
                </p:txBody>
              </p:sp>
            </p:grpSp>
            <p:sp>
              <p:nvSpPr>
                <p:cNvPr id="92" name="양쪽 대괄호 91">
                  <a:extLst>
                    <a:ext uri="{FF2B5EF4-FFF2-40B4-BE49-F238E27FC236}">
                      <a16:creationId xmlns:a16="http://schemas.microsoft.com/office/drawing/2014/main" id="{6EEDAAC0-35C6-4C12-A2FE-2538EC7E415E}"/>
                    </a:ext>
                  </a:extLst>
                </p:cNvPr>
                <p:cNvSpPr/>
                <p:nvPr/>
              </p:nvSpPr>
              <p:spPr>
                <a:xfrm>
                  <a:off x="6919663" y="8225005"/>
                  <a:ext cx="12485937" cy="1912257"/>
                </a:xfrm>
                <a:prstGeom prst="bracketPair">
                  <a:avLst>
                    <a:gd name="adj" fmla="val 17426"/>
                  </a:avLst>
                </a:prstGeom>
                <a:noFill/>
                <a:ln w="5080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onstantia"/>
                    <a:ea typeface="+mn-ea"/>
                    <a:cs typeface="+mn-cs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6453442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9173284" cy="489557"/>
            <a:chOff x="1189916" y="1144994"/>
            <a:chExt cx="9173284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859707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분포 가설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(Distributed Hypothesis)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25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0404251-8CB6-432D-B354-9F6A890DD976}"/>
              </a:ext>
            </a:extLst>
          </p:cNvPr>
          <p:cNvGrpSpPr/>
          <p:nvPr/>
        </p:nvGrpSpPr>
        <p:grpSpPr>
          <a:xfrm>
            <a:off x="1329842" y="1752364"/>
            <a:ext cx="10691982" cy="4549618"/>
            <a:chOff x="1905575" y="2969631"/>
            <a:chExt cx="18913280" cy="8047918"/>
          </a:xfrm>
        </p:grpSpPr>
        <p:pic>
          <p:nvPicPr>
            <p:cNvPr id="44" name="Picture 2">
              <a:extLst>
                <a:ext uri="{FF2B5EF4-FFF2-40B4-BE49-F238E27FC236}">
                  <a16:creationId xmlns:a16="http://schemas.microsoft.com/office/drawing/2014/main" id="{830CE668-2A74-4361-84A0-951771C546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05575" y="2969631"/>
              <a:ext cx="4290332" cy="58793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0359AD8E-1AEB-4D4D-A5C4-BAFFB2898CC4}"/>
                </a:ext>
              </a:extLst>
            </p:cNvPr>
            <p:cNvSpPr/>
            <p:nvPr/>
          </p:nvSpPr>
          <p:spPr>
            <a:xfrm>
              <a:off x="2090334" y="9187488"/>
              <a:ext cx="3920814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algn="ctr" defTabSz="914400" latinLnBrk="1"/>
              <a:r>
                <a:rPr lang="en-US" altLang="ko-KR" sz="2400" b="1" dirty="0" err="1">
                  <a:solidFill>
                    <a:srgbClr val="00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Zellig</a:t>
              </a:r>
              <a:r>
                <a:rPr lang="en-US" altLang="ko-KR" sz="2400" b="1" dirty="0">
                  <a:solidFill>
                    <a:srgbClr val="00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 Harris</a:t>
              </a:r>
            </a:p>
            <a:p>
              <a:pPr marL="0" lvl="1" algn="ctr" defTabSz="914400" latinLnBrk="1"/>
              <a:r>
                <a:rPr lang="en-US" altLang="ko-KR" dirty="0">
                  <a:solidFill>
                    <a:srgbClr val="00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(1909.10.23~</a:t>
              </a:r>
            </a:p>
            <a:p>
              <a:pPr marL="0" lvl="1" algn="ctr" defTabSz="914400" latinLnBrk="1"/>
              <a:r>
                <a:rPr lang="en-US" altLang="ko-KR" dirty="0">
                  <a:solidFill>
                    <a:srgbClr val="00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1992.5.22.)</a:t>
              </a:r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7DD11DE2-6258-4EE6-A1DC-C36DBE648CFC}"/>
                </a:ext>
              </a:extLst>
            </p:cNvPr>
            <p:cNvSpPr/>
            <p:nvPr/>
          </p:nvSpPr>
          <p:spPr>
            <a:xfrm>
              <a:off x="7933026" y="5456482"/>
              <a:ext cx="9469604" cy="20290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1" algn="ctr" defTabSz="914400" latinLnBrk="1">
                <a:lnSpc>
                  <a:spcPct val="150000"/>
                </a:lnSpc>
              </a:pPr>
              <a:r>
                <a:rPr lang="en-US" altLang="ko-KR" sz="2400" b="1" dirty="0">
                  <a:solidFill>
                    <a:srgbClr val="FF505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"</a:t>
              </a:r>
              <a:r>
                <a:rPr lang="ko-KR" altLang="en-US" sz="2400" b="1" dirty="0">
                  <a:solidFill>
                    <a:srgbClr val="FF505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같은 맥락에서 등장하는 단어들은</a:t>
              </a:r>
              <a:endParaRPr lang="en-US" altLang="ko-KR" sz="24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  <a:p>
              <a:pPr lvl="1" algn="ctr" defTabSz="914400" latinLnBrk="1">
                <a:lnSpc>
                  <a:spcPct val="150000"/>
                </a:lnSpc>
              </a:pPr>
              <a:r>
                <a:rPr lang="ko-KR" altLang="en-US" sz="2400" b="1" dirty="0">
                  <a:solidFill>
                    <a:srgbClr val="FF505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비슷한 의미를 가지는 경향이 있다</a:t>
              </a:r>
              <a:r>
                <a:rPr lang="en-US" altLang="ko-KR" sz="2400" b="1" dirty="0">
                  <a:solidFill>
                    <a:srgbClr val="FF505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!"</a:t>
              </a:r>
              <a:endParaRPr lang="en-US" altLang="ko-KR" sz="2400" b="1" baseline="3000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78365FB8-442A-47B0-9F30-2AB77C0A7302}"/>
                </a:ext>
              </a:extLst>
            </p:cNvPr>
            <p:cNvSpPr/>
            <p:nvPr/>
          </p:nvSpPr>
          <p:spPr>
            <a:xfrm>
              <a:off x="12137079" y="10755940"/>
              <a:ext cx="8681776" cy="2616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algn="r" defTabSz="914400" latinLnBrk="1"/>
              <a:r>
                <a:rPr lang="en-US" altLang="ko-KR" sz="1050" dirty="0">
                  <a:solidFill>
                    <a:srgbClr val="00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[1] Harris, Z. (1954). Distributional Structure. Word, 10(2-3), 146-162.</a:t>
              </a:r>
              <a:endParaRPr lang="en-US" altLang="ko-KR" sz="9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5422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9173284" cy="489557"/>
            <a:chOff x="1189916" y="1144994"/>
            <a:chExt cx="9173284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859707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분포 가설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(Distributed Hypothesis)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26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003335AF-FD6C-4AF0-8C2D-D0C958CA69A0}"/>
              </a:ext>
            </a:extLst>
          </p:cNvPr>
          <p:cNvGrpSpPr/>
          <p:nvPr/>
        </p:nvGrpSpPr>
        <p:grpSpPr>
          <a:xfrm>
            <a:off x="1998134" y="1884874"/>
            <a:ext cx="8092488" cy="3490980"/>
            <a:chOff x="1589693" y="3425807"/>
            <a:chExt cx="16741850" cy="7222187"/>
          </a:xfrm>
        </p:grpSpPr>
        <p:sp>
          <p:nvSpPr>
            <p:cNvPr id="23" name="Google Shape;215;p33">
              <a:extLst>
                <a:ext uri="{FF2B5EF4-FFF2-40B4-BE49-F238E27FC236}">
                  <a16:creationId xmlns:a16="http://schemas.microsoft.com/office/drawing/2014/main" id="{B59350E8-A682-40BB-91A6-94C0A52428BB}"/>
                </a:ext>
              </a:extLst>
            </p:cNvPr>
            <p:cNvSpPr/>
            <p:nvPr/>
          </p:nvSpPr>
          <p:spPr>
            <a:xfrm>
              <a:off x="1803284" y="3425807"/>
              <a:ext cx="16528259" cy="3700705"/>
            </a:xfrm>
            <a:prstGeom prst="rect">
              <a:avLst/>
            </a:prstGeom>
            <a:solidFill>
              <a:srgbClr val="CB6B23">
                <a:lumMod val="20000"/>
                <a:lumOff val="80000"/>
              </a:srgbClr>
            </a:solidFill>
            <a:ln>
              <a:solidFill>
                <a:srgbClr val="E3E4FB"/>
              </a:solidFill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45719" rIns="45719" anchor="ctr"/>
            <a:lstStyle/>
            <a:p>
              <a:pPr marL="0" marR="0" lvl="0" indent="0" defTabSz="91440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40CFDAC6-2CB1-4BEC-A70B-A9A2B8FBB0C3}"/>
                </a:ext>
              </a:extLst>
            </p:cNvPr>
            <p:cNvGrpSpPr/>
            <p:nvPr/>
          </p:nvGrpSpPr>
          <p:grpSpPr>
            <a:xfrm>
              <a:off x="1589693" y="3721092"/>
              <a:ext cx="14035879" cy="3233504"/>
              <a:chOff x="1740533" y="1970573"/>
              <a:chExt cx="5748726" cy="1324359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6709C54-4337-4EFA-9305-E79DE404FA23}"/>
                  </a:ext>
                </a:extLst>
              </p:cNvPr>
              <p:cNvSpPr txBox="1"/>
              <p:nvPr/>
            </p:nvSpPr>
            <p:spPr>
              <a:xfrm>
                <a:off x="1740533" y="2412026"/>
                <a:ext cx="3601649" cy="441453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r" defTabSz="91440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"</a:t>
                </a:r>
                <a:r>
                  <a:rPr kumimoji="0" lang="ko-KR" altLang="en-US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나는 영훈이의 노트를  </a:t>
                </a:r>
                <a:r>
                  <a:rPr kumimoji="0" lang="en-US" altLang="ko-KR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______" </a:t>
                </a:r>
                <a:endParaRPr kumimoji="0" lang="ko-KR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F8F5A749-AB58-4344-971B-2EEE3EEBB036}"/>
                  </a:ext>
                </a:extLst>
              </p:cNvPr>
              <p:cNvSpPr txBox="1"/>
              <p:nvPr/>
            </p:nvSpPr>
            <p:spPr>
              <a:xfrm>
                <a:off x="6215559" y="1970573"/>
                <a:ext cx="1273699" cy="441453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"</a:t>
                </a:r>
                <a:r>
                  <a:rPr kumimoji="0" lang="ko-KR" altLang="en-US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빌렸다</a:t>
                </a:r>
                <a:r>
                  <a:rPr kumimoji="0" lang="en-US" altLang="ko-KR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"</a:t>
                </a:r>
                <a:endParaRPr kumimoji="0" lang="ko-KR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F33E48B-5A76-4BAC-84A1-983A72C01460}"/>
                  </a:ext>
                </a:extLst>
              </p:cNvPr>
              <p:cNvSpPr txBox="1"/>
              <p:nvPr/>
            </p:nvSpPr>
            <p:spPr>
              <a:xfrm>
                <a:off x="6215560" y="2853479"/>
                <a:ext cx="1273699" cy="441453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"</a:t>
                </a:r>
                <a:r>
                  <a:rPr kumimoji="0" lang="ko-KR" altLang="en-US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달았다</a:t>
                </a:r>
                <a:r>
                  <a:rPr kumimoji="0" lang="en-US" altLang="ko-KR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"</a:t>
                </a:r>
                <a:endParaRPr kumimoji="0" lang="ko-KR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9" name="직선 화살표 연결선 28">
                <a:extLst>
                  <a:ext uri="{FF2B5EF4-FFF2-40B4-BE49-F238E27FC236}">
                    <a16:creationId xmlns:a16="http://schemas.microsoft.com/office/drawing/2014/main" id="{FF75CADE-B0E0-4E26-AFAF-C35C78E121F0}"/>
                  </a:ext>
                </a:extLst>
              </p:cNvPr>
              <p:cNvCxnSpPr>
                <a:cxnSpLocks/>
                <a:stCxn id="26" idx="3"/>
                <a:endCxn id="27" idx="1"/>
              </p:cNvCxnSpPr>
              <p:nvPr/>
            </p:nvCxnSpPr>
            <p:spPr>
              <a:xfrm flipV="1">
                <a:off x="5342182" y="2191300"/>
                <a:ext cx="873377" cy="441453"/>
              </a:xfrm>
              <a:prstGeom prst="straightConnector1">
                <a:avLst/>
              </a:pr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  <a:tailEnd type="stealth" w="lg" len="med"/>
              </a:ln>
              <a:effectLst/>
            </p:spPr>
          </p:cxnSp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DB84CD5A-F779-45B4-81D4-CFDCC6DD2732}"/>
                  </a:ext>
                </a:extLst>
              </p:cNvPr>
              <p:cNvCxnSpPr>
                <a:cxnSpLocks/>
                <a:stCxn id="26" idx="3"/>
                <a:endCxn id="28" idx="1"/>
              </p:cNvCxnSpPr>
              <p:nvPr/>
            </p:nvCxnSpPr>
            <p:spPr>
              <a:xfrm>
                <a:off x="5342182" y="2632753"/>
                <a:ext cx="873379" cy="441452"/>
              </a:xfrm>
              <a:prstGeom prst="straightConnector1">
                <a:avLst/>
              </a:pr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  <a:tailEnd type="stealth" w="lg" len="med"/>
              </a:ln>
              <a:effectLst/>
            </p:spPr>
          </p:cxnSp>
        </p:grp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055FF3F9-D41F-4034-9D7E-CEA5301983E7}"/>
                </a:ext>
              </a:extLst>
            </p:cNvPr>
            <p:cNvSpPr/>
            <p:nvPr/>
          </p:nvSpPr>
          <p:spPr>
            <a:xfrm>
              <a:off x="2185290" y="8102257"/>
              <a:ext cx="15428000" cy="25457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1" indent="0" algn="ctr" defTabSz="91440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수많은 문장을 학습하다 보면</a:t>
              </a:r>
              <a:r>
                <a:rPr kumimoji="0" lang="en-US" altLang="ko-KR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,</a:t>
              </a:r>
            </a:p>
            <a:p>
              <a:pPr marL="0" marR="0" lvl="1" indent="0" algn="ctr" defTabSz="91440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'... </a:t>
              </a:r>
              <a:r>
                <a:rPr kumimoji="0" lang="ko-KR" altLang="en-US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노트를 </a:t>
              </a:r>
              <a:r>
                <a:rPr kumimoji="0" lang="en-US" altLang="ko-KR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' </a:t>
              </a:r>
              <a:r>
                <a:rPr kumimoji="0" lang="ko-KR" altLang="en-US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다음 </a:t>
              </a:r>
              <a:r>
                <a:rPr kumimoji="0" lang="en-US" altLang="ko-KR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'</a:t>
              </a:r>
              <a:r>
                <a:rPr kumimoji="0" lang="ko-KR" altLang="en-US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빌렸다</a:t>
              </a:r>
              <a:r>
                <a:rPr kumimoji="0" lang="en-US" altLang="ko-KR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'</a:t>
              </a:r>
              <a:r>
                <a:rPr kumimoji="0" lang="en-US" altLang="ko-KR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 </a:t>
              </a:r>
              <a:r>
                <a:rPr kumimoji="0" lang="ko-KR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가 나오는 경우가 훨씬 많을 것</a:t>
              </a:r>
              <a:r>
                <a:rPr kumimoji="0" lang="en-US" altLang="ko-KR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19079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9173284" cy="489557"/>
            <a:chOff x="1189916" y="1144994"/>
            <a:chExt cx="9173284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859707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분포 가설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(Distributed Hypothesis)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97" name="그룹 96">
            <a:extLst>
              <a:ext uri="{FF2B5EF4-FFF2-40B4-BE49-F238E27FC236}">
                <a16:creationId xmlns:a16="http://schemas.microsoft.com/office/drawing/2014/main" id="{9DF40462-1DD8-4D44-BDC5-47566026FE32}"/>
              </a:ext>
            </a:extLst>
          </p:cNvPr>
          <p:cNvGrpSpPr/>
          <p:nvPr/>
        </p:nvGrpSpPr>
        <p:grpSpPr>
          <a:xfrm>
            <a:off x="1614005" y="2057399"/>
            <a:ext cx="8963989" cy="4075199"/>
            <a:chOff x="2337837" y="3810795"/>
            <a:chExt cx="15312908" cy="6961538"/>
          </a:xfrm>
        </p:grpSpPr>
        <p:grpSp>
          <p:nvGrpSpPr>
            <p:cNvPr id="98" name="그룹 97">
              <a:extLst>
                <a:ext uri="{FF2B5EF4-FFF2-40B4-BE49-F238E27FC236}">
                  <a16:creationId xmlns:a16="http://schemas.microsoft.com/office/drawing/2014/main" id="{F180118A-7D76-41FB-A078-D9C6579E324E}"/>
                </a:ext>
              </a:extLst>
            </p:cNvPr>
            <p:cNvGrpSpPr/>
            <p:nvPr/>
          </p:nvGrpSpPr>
          <p:grpSpPr>
            <a:xfrm>
              <a:off x="10712808" y="3810795"/>
              <a:ext cx="6937937" cy="6009027"/>
              <a:chOff x="9593261" y="3972635"/>
              <a:chExt cx="6937937" cy="6009027"/>
            </a:xfrm>
          </p:grpSpPr>
          <p:pic>
            <p:nvPicPr>
              <p:cNvPr id="113" name="Picture 2" descr="http://licn.typepad.com/.a/6a01156f9658cc970b017c33a7b992970b-pi">
                <a:extLst>
                  <a:ext uri="{FF2B5EF4-FFF2-40B4-BE49-F238E27FC236}">
                    <a16:creationId xmlns:a16="http://schemas.microsoft.com/office/drawing/2014/main" id="{34605EA3-09FC-4C84-86E3-7CE256A2CA0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593261" y="3972635"/>
                <a:ext cx="6933491" cy="600902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4" name="타원 113">
                <a:extLst>
                  <a:ext uri="{FF2B5EF4-FFF2-40B4-BE49-F238E27FC236}">
                    <a16:creationId xmlns:a16="http://schemas.microsoft.com/office/drawing/2014/main" id="{C67FB451-B487-4BC5-9097-1CF9346B0A3C}"/>
                  </a:ext>
                </a:extLst>
              </p:cNvPr>
              <p:cNvSpPr/>
              <p:nvPr/>
            </p:nvSpPr>
            <p:spPr>
              <a:xfrm>
                <a:off x="13391556" y="4884226"/>
                <a:ext cx="303864" cy="303864"/>
              </a:xfrm>
              <a:prstGeom prst="ellipse">
                <a:avLst/>
              </a:prstGeom>
              <a:solidFill>
                <a:srgbClr val="FF0000"/>
              </a:solidFill>
              <a:ln w="1905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</p:txBody>
          </p:sp>
          <p:sp>
            <p:nvSpPr>
              <p:cNvPr id="115" name="타원 114">
                <a:extLst>
                  <a:ext uri="{FF2B5EF4-FFF2-40B4-BE49-F238E27FC236}">
                    <a16:creationId xmlns:a16="http://schemas.microsoft.com/office/drawing/2014/main" id="{5115E401-8F8C-4C9D-BC69-2B1A7AF3421E}"/>
                  </a:ext>
                </a:extLst>
              </p:cNvPr>
              <p:cNvSpPr/>
              <p:nvPr/>
            </p:nvSpPr>
            <p:spPr>
              <a:xfrm>
                <a:off x="13756761" y="5150969"/>
                <a:ext cx="303864" cy="303864"/>
              </a:xfrm>
              <a:prstGeom prst="ellipse">
                <a:avLst/>
              </a:prstGeom>
              <a:solidFill>
                <a:srgbClr val="FF0000"/>
              </a:solidFill>
              <a:ln w="1905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</p:txBody>
          </p:sp>
          <p:sp>
            <p:nvSpPr>
              <p:cNvPr id="116" name="타원 115">
                <a:extLst>
                  <a:ext uri="{FF2B5EF4-FFF2-40B4-BE49-F238E27FC236}">
                    <a16:creationId xmlns:a16="http://schemas.microsoft.com/office/drawing/2014/main" id="{E6582B5A-D61B-4821-AE08-EAE731332F4A}"/>
                  </a:ext>
                </a:extLst>
              </p:cNvPr>
              <p:cNvSpPr/>
              <p:nvPr/>
            </p:nvSpPr>
            <p:spPr>
              <a:xfrm>
                <a:off x="13413735" y="5229872"/>
                <a:ext cx="303864" cy="303864"/>
              </a:xfrm>
              <a:prstGeom prst="ellipse">
                <a:avLst/>
              </a:prstGeom>
              <a:solidFill>
                <a:srgbClr val="FF0000"/>
              </a:solidFill>
              <a:ln w="1905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</p:txBody>
          </p:sp>
          <p:sp>
            <p:nvSpPr>
              <p:cNvPr id="117" name="직사각형 116">
                <a:extLst>
                  <a:ext uri="{FF2B5EF4-FFF2-40B4-BE49-F238E27FC236}">
                    <a16:creationId xmlns:a16="http://schemas.microsoft.com/office/drawing/2014/main" id="{E35E706C-DB7A-4C4E-BE3E-0DA9C63CC527}"/>
                  </a:ext>
                </a:extLst>
              </p:cNvPr>
              <p:cNvSpPr/>
              <p:nvPr/>
            </p:nvSpPr>
            <p:spPr>
              <a:xfrm>
                <a:off x="13799156" y="4743208"/>
                <a:ext cx="1753549" cy="6575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Goobne</a:t>
                </a:r>
                <a:endParaRPr kumimoji="0" lang="ko-KR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</p:txBody>
          </p:sp>
          <p:sp>
            <p:nvSpPr>
              <p:cNvPr id="118" name="직사각형 117">
                <a:extLst>
                  <a:ext uri="{FF2B5EF4-FFF2-40B4-BE49-F238E27FC236}">
                    <a16:creationId xmlns:a16="http://schemas.microsoft.com/office/drawing/2014/main" id="{E2A3D619-C72E-4F0B-AFBB-CC1025513C4C}"/>
                  </a:ext>
                </a:extLst>
              </p:cNvPr>
              <p:cNvSpPr/>
              <p:nvPr/>
            </p:nvSpPr>
            <p:spPr>
              <a:xfrm>
                <a:off x="13013186" y="4408719"/>
                <a:ext cx="1737983" cy="6575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chicken</a:t>
                </a:r>
                <a:endParaRPr kumimoji="0" lang="ko-KR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</p:txBody>
          </p:sp>
          <p:sp>
            <p:nvSpPr>
              <p:cNvPr id="119" name="직사각형 118">
                <a:extLst>
                  <a:ext uri="{FF2B5EF4-FFF2-40B4-BE49-F238E27FC236}">
                    <a16:creationId xmlns:a16="http://schemas.microsoft.com/office/drawing/2014/main" id="{2DAA9C2B-E716-4CC8-9115-F84792B3AD64}"/>
                  </a:ext>
                </a:extLst>
              </p:cNvPr>
              <p:cNvSpPr/>
              <p:nvPr/>
            </p:nvSpPr>
            <p:spPr>
              <a:xfrm>
                <a:off x="12819622" y="5454834"/>
                <a:ext cx="1295859" cy="6575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Nene</a:t>
                </a:r>
                <a:endPara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</p:txBody>
          </p:sp>
          <p:sp>
            <p:nvSpPr>
              <p:cNvPr id="120" name="타원 119">
                <a:extLst>
                  <a:ext uri="{FF2B5EF4-FFF2-40B4-BE49-F238E27FC236}">
                    <a16:creationId xmlns:a16="http://schemas.microsoft.com/office/drawing/2014/main" id="{6FA77D61-B5A6-48FC-A11A-1D4D3E5A1A23}"/>
                  </a:ext>
                </a:extLst>
              </p:cNvPr>
              <p:cNvSpPr/>
              <p:nvPr/>
            </p:nvSpPr>
            <p:spPr>
              <a:xfrm>
                <a:off x="11845425" y="8580800"/>
                <a:ext cx="303864" cy="303864"/>
              </a:xfrm>
              <a:prstGeom prst="ellipse">
                <a:avLst/>
              </a:prstGeom>
              <a:solidFill>
                <a:srgbClr val="0000FF"/>
              </a:solidFill>
              <a:ln w="1905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</p:txBody>
          </p:sp>
          <p:sp>
            <p:nvSpPr>
              <p:cNvPr id="121" name="직사각형 120">
                <a:extLst>
                  <a:ext uri="{FF2B5EF4-FFF2-40B4-BE49-F238E27FC236}">
                    <a16:creationId xmlns:a16="http://schemas.microsoft.com/office/drawing/2014/main" id="{775FA292-123C-4F39-B5C8-081F0EEDB9EB}"/>
                  </a:ext>
                </a:extLst>
              </p:cNvPr>
              <p:cNvSpPr/>
              <p:nvPr/>
            </p:nvSpPr>
            <p:spPr>
              <a:xfrm>
                <a:off x="12119602" y="8405171"/>
                <a:ext cx="922234" cy="6575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car</a:t>
                </a:r>
                <a:endParaRPr kumimoji="0" lang="ko-KR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</p:txBody>
          </p:sp>
          <p:sp>
            <p:nvSpPr>
              <p:cNvPr id="122" name="타원 121">
                <a:extLst>
                  <a:ext uri="{FF2B5EF4-FFF2-40B4-BE49-F238E27FC236}">
                    <a16:creationId xmlns:a16="http://schemas.microsoft.com/office/drawing/2014/main" id="{E20E3462-CB54-4504-8CEF-E418C6F6109A}"/>
                  </a:ext>
                </a:extLst>
              </p:cNvPr>
              <p:cNvSpPr/>
              <p:nvPr/>
            </p:nvSpPr>
            <p:spPr>
              <a:xfrm>
                <a:off x="11467507" y="9049407"/>
                <a:ext cx="303864" cy="303864"/>
              </a:xfrm>
              <a:prstGeom prst="ellipse">
                <a:avLst/>
              </a:prstGeom>
              <a:solidFill>
                <a:srgbClr val="0000FF"/>
              </a:solidFill>
              <a:ln w="1905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</p:txBody>
          </p:sp>
          <p:sp>
            <p:nvSpPr>
              <p:cNvPr id="123" name="직사각형 122">
                <a:extLst>
                  <a:ext uri="{FF2B5EF4-FFF2-40B4-BE49-F238E27FC236}">
                    <a16:creationId xmlns:a16="http://schemas.microsoft.com/office/drawing/2014/main" id="{ECFAFD0C-F436-4CC7-A843-48814C4F9A92}"/>
                  </a:ext>
                </a:extLst>
              </p:cNvPr>
              <p:cNvSpPr/>
              <p:nvPr/>
            </p:nvSpPr>
            <p:spPr>
              <a:xfrm>
                <a:off x="11694643" y="8909116"/>
                <a:ext cx="1314540" cy="6575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BMW</a:t>
                </a:r>
                <a:endParaRPr kumimoji="0" lang="ko-KR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</p:txBody>
          </p:sp>
          <p:sp>
            <p:nvSpPr>
              <p:cNvPr id="124" name="타원 123">
                <a:extLst>
                  <a:ext uri="{FF2B5EF4-FFF2-40B4-BE49-F238E27FC236}">
                    <a16:creationId xmlns:a16="http://schemas.microsoft.com/office/drawing/2014/main" id="{205366B0-3A51-4F74-B67E-3D8ABA6E2751}"/>
                  </a:ext>
                </a:extLst>
              </p:cNvPr>
              <p:cNvSpPr/>
              <p:nvPr/>
            </p:nvSpPr>
            <p:spPr>
              <a:xfrm>
                <a:off x="15032361" y="6140484"/>
                <a:ext cx="303864" cy="303864"/>
              </a:xfrm>
              <a:prstGeom prst="ellipse">
                <a:avLst/>
              </a:prstGeom>
              <a:solidFill>
                <a:srgbClr val="00B050"/>
              </a:solidFill>
              <a:ln w="1905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</p:txBody>
          </p:sp>
          <p:sp>
            <p:nvSpPr>
              <p:cNvPr id="125" name="직사각형 124">
                <a:extLst>
                  <a:ext uri="{FF2B5EF4-FFF2-40B4-BE49-F238E27FC236}">
                    <a16:creationId xmlns:a16="http://schemas.microsoft.com/office/drawing/2014/main" id="{35053FC2-66DE-42A0-A7F9-BE67B777ACF3}"/>
                  </a:ext>
                </a:extLst>
              </p:cNvPr>
              <p:cNvSpPr/>
              <p:nvPr/>
            </p:nvSpPr>
            <p:spPr>
              <a:xfrm>
                <a:off x="15068988" y="5643884"/>
                <a:ext cx="1339448" cy="6575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B05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apple</a:t>
                </a:r>
                <a:endParaRPr kumimoji="0" lang="ko-KR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</p:txBody>
          </p:sp>
          <p:sp>
            <p:nvSpPr>
              <p:cNvPr id="126" name="타원 125">
                <a:extLst>
                  <a:ext uri="{FF2B5EF4-FFF2-40B4-BE49-F238E27FC236}">
                    <a16:creationId xmlns:a16="http://schemas.microsoft.com/office/drawing/2014/main" id="{16260AB4-FCFB-44DF-8703-1707A2D3CAC2}"/>
                  </a:ext>
                </a:extLst>
              </p:cNvPr>
              <p:cNvSpPr/>
              <p:nvPr/>
            </p:nvSpPr>
            <p:spPr>
              <a:xfrm>
                <a:off x="15198678" y="6475591"/>
                <a:ext cx="303864" cy="303864"/>
              </a:xfrm>
              <a:prstGeom prst="ellipse">
                <a:avLst/>
              </a:prstGeom>
              <a:solidFill>
                <a:srgbClr val="00B050"/>
              </a:solidFill>
              <a:ln w="1905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</p:txBody>
          </p:sp>
          <p:sp>
            <p:nvSpPr>
              <p:cNvPr id="127" name="타원 126">
                <a:extLst>
                  <a:ext uri="{FF2B5EF4-FFF2-40B4-BE49-F238E27FC236}">
                    <a16:creationId xmlns:a16="http://schemas.microsoft.com/office/drawing/2014/main" id="{8E4181F2-17EA-4E8A-9DB0-83A0165A1BCD}"/>
                  </a:ext>
                </a:extLst>
              </p:cNvPr>
              <p:cNvSpPr/>
              <p:nvPr/>
            </p:nvSpPr>
            <p:spPr>
              <a:xfrm>
                <a:off x="14813494" y="6618332"/>
                <a:ext cx="303864" cy="303864"/>
              </a:xfrm>
              <a:prstGeom prst="ellipse">
                <a:avLst/>
              </a:prstGeom>
              <a:solidFill>
                <a:srgbClr val="00B050"/>
              </a:solidFill>
              <a:ln w="1905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</p:txBody>
          </p:sp>
          <p:sp>
            <p:nvSpPr>
              <p:cNvPr id="128" name="직사각형 127">
                <a:extLst>
                  <a:ext uri="{FF2B5EF4-FFF2-40B4-BE49-F238E27FC236}">
                    <a16:creationId xmlns:a16="http://schemas.microsoft.com/office/drawing/2014/main" id="{4D239BC1-59D3-4EFE-AC3C-A2B29A8F60B8}"/>
                  </a:ext>
                </a:extLst>
              </p:cNvPr>
              <p:cNvSpPr/>
              <p:nvPr/>
            </p:nvSpPr>
            <p:spPr>
              <a:xfrm>
                <a:off x="15387903" y="6326950"/>
                <a:ext cx="1143295" cy="6575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B05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fruit</a:t>
                </a:r>
                <a:endParaRPr kumimoji="0" lang="ko-KR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</p:txBody>
          </p:sp>
          <p:sp>
            <p:nvSpPr>
              <p:cNvPr id="129" name="직사각형 128">
                <a:extLst>
                  <a:ext uri="{FF2B5EF4-FFF2-40B4-BE49-F238E27FC236}">
                    <a16:creationId xmlns:a16="http://schemas.microsoft.com/office/drawing/2014/main" id="{E440579B-4CDA-4220-8F10-023005443212}"/>
                  </a:ext>
                </a:extLst>
              </p:cNvPr>
              <p:cNvSpPr/>
              <p:nvPr/>
            </p:nvSpPr>
            <p:spPr>
              <a:xfrm>
                <a:off x="14455078" y="6815309"/>
                <a:ext cx="1632123" cy="6575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B05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orange</a:t>
                </a:r>
                <a:endParaRPr kumimoji="0" lang="ko-KR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</p:txBody>
          </p:sp>
        </p:grpSp>
        <p:grpSp>
          <p:nvGrpSpPr>
            <p:cNvPr id="99" name="그룹 98">
              <a:extLst>
                <a:ext uri="{FF2B5EF4-FFF2-40B4-BE49-F238E27FC236}">
                  <a16:creationId xmlns:a16="http://schemas.microsoft.com/office/drawing/2014/main" id="{B2A94BC0-0827-433F-94A3-7520B11C22C4}"/>
                </a:ext>
              </a:extLst>
            </p:cNvPr>
            <p:cNvGrpSpPr/>
            <p:nvPr/>
          </p:nvGrpSpPr>
          <p:grpSpPr>
            <a:xfrm>
              <a:off x="2337837" y="3810795"/>
              <a:ext cx="7690476" cy="6961538"/>
              <a:chOff x="3002913" y="3463674"/>
              <a:chExt cx="7690476" cy="6961538"/>
            </a:xfrm>
          </p:grpSpPr>
          <p:sp>
            <p:nvSpPr>
              <p:cNvPr id="100" name="Shape 144">
                <a:extLst>
                  <a:ext uri="{FF2B5EF4-FFF2-40B4-BE49-F238E27FC236}">
                    <a16:creationId xmlns:a16="http://schemas.microsoft.com/office/drawing/2014/main" id="{D1C322DA-7726-4CEE-8025-55723C5AB0D9}"/>
                  </a:ext>
                </a:extLst>
              </p:cNvPr>
              <p:cNvSpPr txBox="1"/>
              <p:nvPr/>
            </p:nvSpPr>
            <p:spPr>
              <a:xfrm>
                <a:off x="3100761" y="3954205"/>
                <a:ext cx="7592628" cy="131406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I </a:t>
                </a:r>
                <a:r>
                  <a:rPr kumimoji="0" lang="e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eat</a:t>
                </a:r>
                <a:r>
                  <a:rPr kumimoji="0" lang="e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 an </a:t>
                </a:r>
                <a:r>
                  <a:rPr kumimoji="0" lang="en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apple</a:t>
                </a:r>
                <a:r>
                  <a:rPr kumimoji="0" lang="en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 </a:t>
                </a:r>
                <a:r>
                  <a:rPr kumimoji="0" lang="e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every day.</a:t>
                </a:r>
              </a:p>
            </p:txBody>
          </p:sp>
          <p:sp>
            <p:nvSpPr>
              <p:cNvPr id="101" name="Shape 145">
                <a:extLst>
                  <a:ext uri="{FF2B5EF4-FFF2-40B4-BE49-F238E27FC236}">
                    <a16:creationId xmlns:a16="http://schemas.microsoft.com/office/drawing/2014/main" id="{03285C98-0A26-4EB3-8634-DB1B2E22F3EE}"/>
                  </a:ext>
                </a:extLst>
              </p:cNvPr>
              <p:cNvSpPr txBox="1"/>
              <p:nvPr/>
            </p:nvSpPr>
            <p:spPr>
              <a:xfrm>
                <a:off x="3002913" y="5608928"/>
                <a:ext cx="7592628" cy="131406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I </a:t>
                </a:r>
                <a:r>
                  <a:rPr kumimoji="0" lang="e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eat</a:t>
                </a:r>
                <a:r>
                  <a:rPr kumimoji="0" lang="e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 an </a:t>
                </a:r>
                <a:r>
                  <a:rPr kumimoji="0" lang="en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orange</a:t>
                </a:r>
                <a:r>
                  <a:rPr kumimoji="0" lang="en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 </a:t>
                </a:r>
                <a:r>
                  <a:rPr kumimoji="0" lang="e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every day.</a:t>
                </a:r>
              </a:p>
            </p:txBody>
          </p:sp>
          <p:sp>
            <p:nvSpPr>
              <p:cNvPr id="102" name="Shape 146">
                <a:extLst>
                  <a:ext uri="{FF2B5EF4-FFF2-40B4-BE49-F238E27FC236}">
                    <a16:creationId xmlns:a16="http://schemas.microsoft.com/office/drawing/2014/main" id="{B2744D4F-2DB5-4776-B4C3-14938EE9BCFC}"/>
                  </a:ext>
                </a:extLst>
              </p:cNvPr>
              <p:cNvSpPr txBox="1"/>
              <p:nvPr/>
            </p:nvSpPr>
            <p:spPr>
              <a:xfrm>
                <a:off x="3002913" y="9111150"/>
                <a:ext cx="7592628" cy="131406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I like </a:t>
                </a:r>
                <a:r>
                  <a:rPr kumimoji="0" lang="e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driving</a:t>
                </a:r>
                <a:r>
                  <a:rPr kumimoji="0" lang="e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 my </a:t>
                </a:r>
                <a:r>
                  <a:rPr kumimoji="0" lang="en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car</a:t>
                </a:r>
                <a:r>
                  <a:rPr kumimoji="0" lang="en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 </a:t>
                </a:r>
                <a:r>
                  <a:rPr kumimoji="0" lang="e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to work.</a:t>
                </a:r>
              </a:p>
            </p:txBody>
          </p:sp>
          <p:sp>
            <p:nvSpPr>
              <p:cNvPr id="103" name="Shape 147">
                <a:extLst>
                  <a:ext uri="{FF2B5EF4-FFF2-40B4-BE49-F238E27FC236}">
                    <a16:creationId xmlns:a16="http://schemas.microsoft.com/office/drawing/2014/main" id="{DC5A5ACD-72EF-435F-9C8B-A70D8011146D}"/>
                  </a:ext>
                </a:extLst>
              </p:cNvPr>
              <p:cNvSpPr/>
              <p:nvPr/>
            </p:nvSpPr>
            <p:spPr>
              <a:xfrm>
                <a:off x="4032759" y="3463674"/>
                <a:ext cx="1525204" cy="764216"/>
              </a:xfrm>
              <a:custGeom>
                <a:avLst/>
                <a:gdLst/>
                <a:ahLst/>
                <a:cxnLst/>
                <a:rect l="0" t="0" r="0" b="0"/>
                <a:pathLst>
                  <a:path w="18906" h="14488" extrusionOk="0">
                    <a:moveTo>
                      <a:pt x="18906" y="14488"/>
                    </a:moveTo>
                    <a:cubicBezTo>
                      <a:pt x="18906" y="9344"/>
                      <a:pt x="17331" y="2428"/>
                      <a:pt x="12604" y="402"/>
                    </a:cubicBezTo>
                    <a:cubicBezTo>
                      <a:pt x="7301" y="-1871"/>
                      <a:pt x="0" y="6494"/>
                      <a:pt x="0" y="12264"/>
                    </a:cubicBezTo>
                  </a:path>
                </a:pathLst>
              </a:custGeom>
              <a:noFill/>
              <a:ln w="50800" cap="flat" cmpd="sng">
                <a:solidFill>
                  <a:srgbClr val="003366"/>
                </a:solidFill>
                <a:prstDash val="solid"/>
                <a:round/>
                <a:headEnd type="none" w="lg" len="lg"/>
                <a:tailEnd type="stealth" w="lg" len="med"/>
              </a:ln>
            </p:spPr>
          </p:sp>
          <p:sp>
            <p:nvSpPr>
              <p:cNvPr id="104" name="Shape 148">
                <a:extLst>
                  <a:ext uri="{FF2B5EF4-FFF2-40B4-BE49-F238E27FC236}">
                    <a16:creationId xmlns:a16="http://schemas.microsoft.com/office/drawing/2014/main" id="{3C6ACE51-A0DA-400B-A970-0BC3D9403930}"/>
                  </a:ext>
                </a:extLst>
              </p:cNvPr>
              <p:cNvSpPr/>
              <p:nvPr/>
            </p:nvSpPr>
            <p:spPr>
              <a:xfrm flipH="1">
                <a:off x="5723065" y="3482663"/>
                <a:ext cx="1525204" cy="764216"/>
              </a:xfrm>
              <a:custGeom>
                <a:avLst/>
                <a:gdLst/>
                <a:ahLst/>
                <a:cxnLst/>
                <a:rect l="0" t="0" r="0" b="0"/>
                <a:pathLst>
                  <a:path w="18906" h="14488" extrusionOk="0">
                    <a:moveTo>
                      <a:pt x="18906" y="14488"/>
                    </a:moveTo>
                    <a:cubicBezTo>
                      <a:pt x="18906" y="9344"/>
                      <a:pt x="17331" y="2428"/>
                      <a:pt x="12604" y="402"/>
                    </a:cubicBezTo>
                    <a:cubicBezTo>
                      <a:pt x="7301" y="-1871"/>
                      <a:pt x="0" y="6494"/>
                      <a:pt x="0" y="12264"/>
                    </a:cubicBezTo>
                  </a:path>
                </a:pathLst>
              </a:custGeom>
              <a:noFill/>
              <a:ln w="50800" cap="flat" cmpd="sng">
                <a:solidFill>
                  <a:srgbClr val="003366"/>
                </a:solidFill>
                <a:prstDash val="solid"/>
                <a:round/>
                <a:headEnd type="none" w="lg" len="lg"/>
                <a:tailEnd type="stealth" w="lg" len="med"/>
              </a:ln>
            </p:spPr>
          </p:sp>
          <p:sp>
            <p:nvSpPr>
              <p:cNvPr id="105" name="Shape 149">
                <a:extLst>
                  <a:ext uri="{FF2B5EF4-FFF2-40B4-BE49-F238E27FC236}">
                    <a16:creationId xmlns:a16="http://schemas.microsoft.com/office/drawing/2014/main" id="{1B258CE1-D448-4A5D-969F-C5A6C56D7168}"/>
                  </a:ext>
                </a:extLst>
              </p:cNvPr>
              <p:cNvSpPr/>
              <p:nvPr/>
            </p:nvSpPr>
            <p:spPr>
              <a:xfrm>
                <a:off x="3865494" y="5134924"/>
                <a:ext cx="1525204" cy="764216"/>
              </a:xfrm>
              <a:custGeom>
                <a:avLst/>
                <a:gdLst/>
                <a:ahLst/>
                <a:cxnLst/>
                <a:rect l="0" t="0" r="0" b="0"/>
                <a:pathLst>
                  <a:path w="18906" h="14488" extrusionOk="0">
                    <a:moveTo>
                      <a:pt x="18906" y="14488"/>
                    </a:moveTo>
                    <a:cubicBezTo>
                      <a:pt x="18906" y="9344"/>
                      <a:pt x="17331" y="2428"/>
                      <a:pt x="12604" y="402"/>
                    </a:cubicBezTo>
                    <a:cubicBezTo>
                      <a:pt x="7301" y="-1871"/>
                      <a:pt x="0" y="6494"/>
                      <a:pt x="0" y="12264"/>
                    </a:cubicBezTo>
                  </a:path>
                </a:pathLst>
              </a:custGeom>
              <a:noFill/>
              <a:ln w="50800" cap="flat" cmpd="sng">
                <a:solidFill>
                  <a:srgbClr val="003366"/>
                </a:solidFill>
                <a:prstDash val="solid"/>
                <a:round/>
                <a:headEnd type="none" w="lg" len="lg"/>
                <a:tailEnd type="stealth" w="lg" len="med"/>
              </a:ln>
            </p:spPr>
          </p:sp>
          <p:sp>
            <p:nvSpPr>
              <p:cNvPr id="106" name="Shape 150">
                <a:extLst>
                  <a:ext uri="{FF2B5EF4-FFF2-40B4-BE49-F238E27FC236}">
                    <a16:creationId xmlns:a16="http://schemas.microsoft.com/office/drawing/2014/main" id="{5DA05E40-E41D-414F-A510-B91D519EB1C0}"/>
                  </a:ext>
                </a:extLst>
              </p:cNvPr>
              <p:cNvSpPr/>
              <p:nvPr/>
            </p:nvSpPr>
            <p:spPr>
              <a:xfrm flipH="1">
                <a:off x="5555801" y="5153913"/>
                <a:ext cx="1525204" cy="764216"/>
              </a:xfrm>
              <a:custGeom>
                <a:avLst/>
                <a:gdLst/>
                <a:ahLst/>
                <a:cxnLst/>
                <a:rect l="0" t="0" r="0" b="0"/>
                <a:pathLst>
                  <a:path w="18906" h="14488" extrusionOk="0">
                    <a:moveTo>
                      <a:pt x="18906" y="14488"/>
                    </a:moveTo>
                    <a:cubicBezTo>
                      <a:pt x="18906" y="9344"/>
                      <a:pt x="17331" y="2428"/>
                      <a:pt x="12604" y="402"/>
                    </a:cubicBezTo>
                    <a:cubicBezTo>
                      <a:pt x="7301" y="-1871"/>
                      <a:pt x="0" y="6494"/>
                      <a:pt x="0" y="12264"/>
                    </a:cubicBezTo>
                  </a:path>
                </a:pathLst>
              </a:custGeom>
              <a:noFill/>
              <a:ln w="50800" cap="flat" cmpd="sng">
                <a:solidFill>
                  <a:srgbClr val="003366"/>
                </a:solidFill>
                <a:prstDash val="solid"/>
                <a:round/>
                <a:headEnd type="none" w="lg" len="lg"/>
                <a:tailEnd type="stealth" w="lg" len="med"/>
              </a:ln>
            </p:spPr>
          </p:sp>
          <p:sp>
            <p:nvSpPr>
              <p:cNvPr id="107" name="Shape 151">
                <a:extLst>
                  <a:ext uri="{FF2B5EF4-FFF2-40B4-BE49-F238E27FC236}">
                    <a16:creationId xmlns:a16="http://schemas.microsoft.com/office/drawing/2014/main" id="{284B5BE3-8F31-4408-B91C-979FEA4F9D44}"/>
                  </a:ext>
                </a:extLst>
              </p:cNvPr>
              <p:cNvSpPr/>
              <p:nvPr/>
            </p:nvSpPr>
            <p:spPr>
              <a:xfrm>
                <a:off x="4908135" y="8482453"/>
                <a:ext cx="2096436" cy="764216"/>
              </a:xfrm>
              <a:custGeom>
                <a:avLst/>
                <a:gdLst/>
                <a:ahLst/>
                <a:cxnLst/>
                <a:rect l="0" t="0" r="0" b="0"/>
                <a:pathLst>
                  <a:path w="18906" h="14488" extrusionOk="0">
                    <a:moveTo>
                      <a:pt x="18906" y="14488"/>
                    </a:moveTo>
                    <a:cubicBezTo>
                      <a:pt x="18906" y="9344"/>
                      <a:pt x="17331" y="2428"/>
                      <a:pt x="12604" y="402"/>
                    </a:cubicBezTo>
                    <a:cubicBezTo>
                      <a:pt x="7301" y="-1871"/>
                      <a:pt x="0" y="6494"/>
                      <a:pt x="0" y="12264"/>
                    </a:cubicBezTo>
                  </a:path>
                </a:pathLst>
              </a:custGeom>
              <a:noFill/>
              <a:ln w="50800" cap="flat" cmpd="sng">
                <a:solidFill>
                  <a:srgbClr val="003366"/>
                </a:solidFill>
                <a:prstDash val="solid"/>
                <a:round/>
                <a:headEnd type="none" w="lg" len="lg"/>
                <a:tailEnd type="stealth" w="lg" len="med"/>
              </a:ln>
            </p:spPr>
          </p:sp>
          <p:sp>
            <p:nvSpPr>
              <p:cNvPr id="108" name="Shape 152">
                <a:extLst>
                  <a:ext uri="{FF2B5EF4-FFF2-40B4-BE49-F238E27FC236}">
                    <a16:creationId xmlns:a16="http://schemas.microsoft.com/office/drawing/2014/main" id="{73E679D6-4404-403C-AC5F-627B2370F183}"/>
                  </a:ext>
                </a:extLst>
              </p:cNvPr>
              <p:cNvSpPr/>
              <p:nvPr/>
            </p:nvSpPr>
            <p:spPr>
              <a:xfrm flipH="1">
                <a:off x="7169676" y="8501442"/>
                <a:ext cx="1525204" cy="764216"/>
              </a:xfrm>
              <a:custGeom>
                <a:avLst/>
                <a:gdLst/>
                <a:ahLst/>
                <a:cxnLst/>
                <a:rect l="0" t="0" r="0" b="0"/>
                <a:pathLst>
                  <a:path w="18906" h="14488" extrusionOk="0">
                    <a:moveTo>
                      <a:pt x="18906" y="14488"/>
                    </a:moveTo>
                    <a:cubicBezTo>
                      <a:pt x="18906" y="9344"/>
                      <a:pt x="17331" y="2428"/>
                      <a:pt x="12604" y="402"/>
                    </a:cubicBezTo>
                    <a:cubicBezTo>
                      <a:pt x="7301" y="-1871"/>
                      <a:pt x="0" y="6494"/>
                      <a:pt x="0" y="12264"/>
                    </a:cubicBezTo>
                  </a:path>
                </a:pathLst>
              </a:custGeom>
              <a:noFill/>
              <a:ln w="50800" cap="flat" cmpd="sng">
                <a:solidFill>
                  <a:srgbClr val="003366"/>
                </a:solidFill>
                <a:prstDash val="solid"/>
                <a:round/>
                <a:headEnd type="none" w="lg" len="lg"/>
                <a:tailEnd type="stealth" w="lg" len="med"/>
              </a:ln>
            </p:spPr>
          </p:sp>
          <p:sp>
            <p:nvSpPr>
              <p:cNvPr id="109" name="Shape 153">
                <a:extLst>
                  <a:ext uri="{FF2B5EF4-FFF2-40B4-BE49-F238E27FC236}">
                    <a16:creationId xmlns:a16="http://schemas.microsoft.com/office/drawing/2014/main" id="{CD285E4B-1D4A-44CC-B134-8BD4BB648748}"/>
                  </a:ext>
                </a:extLst>
              </p:cNvPr>
              <p:cNvSpPr/>
              <p:nvPr/>
            </p:nvSpPr>
            <p:spPr>
              <a:xfrm>
                <a:off x="3789010" y="8166856"/>
                <a:ext cx="3324141" cy="1043096"/>
              </a:xfrm>
              <a:custGeom>
                <a:avLst/>
                <a:gdLst/>
                <a:ahLst/>
                <a:cxnLst/>
                <a:rect l="0" t="0" r="0" b="0"/>
                <a:pathLst>
                  <a:path w="63019" h="19775" extrusionOk="0">
                    <a:moveTo>
                      <a:pt x="63019" y="19775"/>
                    </a:moveTo>
                    <a:cubicBezTo>
                      <a:pt x="61101" y="12585"/>
                      <a:pt x="57233" y="3528"/>
                      <a:pt x="50044" y="1611"/>
                    </a:cubicBezTo>
                    <a:cubicBezTo>
                      <a:pt x="33091" y="-2910"/>
                      <a:pt x="7846" y="2229"/>
                      <a:pt x="0" y="17922"/>
                    </a:cubicBezTo>
                  </a:path>
                </a:pathLst>
              </a:custGeom>
              <a:noFill/>
              <a:ln w="50800" cap="flat" cmpd="sng">
                <a:solidFill>
                  <a:srgbClr val="003366"/>
                </a:solidFill>
                <a:prstDash val="solid"/>
                <a:round/>
                <a:headEnd type="none" w="lg" len="lg"/>
                <a:tailEnd type="stealth" w="lg" len="med"/>
              </a:ln>
            </p:spPr>
          </p:sp>
          <p:sp>
            <p:nvSpPr>
              <p:cNvPr id="110" name="Shape 145">
                <a:extLst>
                  <a:ext uri="{FF2B5EF4-FFF2-40B4-BE49-F238E27FC236}">
                    <a16:creationId xmlns:a16="http://schemas.microsoft.com/office/drawing/2014/main" id="{700064E0-3FE0-457C-A6D9-60CCB62BE4F3}"/>
                  </a:ext>
                </a:extLst>
              </p:cNvPr>
              <p:cNvSpPr txBox="1"/>
              <p:nvPr/>
            </p:nvSpPr>
            <p:spPr>
              <a:xfrm>
                <a:off x="3002913" y="7162570"/>
                <a:ext cx="7592628" cy="131406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I </a:t>
                </a:r>
                <a:r>
                  <a:rPr kumimoji="0" lang="e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eat</a:t>
                </a:r>
                <a:r>
                  <a:rPr kumimoji="0" lang="e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 a </a:t>
                </a:r>
                <a:r>
                  <a:rPr kumimoji="0" lang="en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chicken</a:t>
                </a:r>
                <a:r>
                  <a:rPr kumimoji="0" lang="en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 </a:t>
                </a:r>
                <a:r>
                  <a:rPr kumimoji="0" lang="e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every day.</a:t>
                </a:r>
              </a:p>
            </p:txBody>
          </p:sp>
          <p:sp>
            <p:nvSpPr>
              <p:cNvPr id="111" name="Shape 149">
                <a:extLst>
                  <a:ext uri="{FF2B5EF4-FFF2-40B4-BE49-F238E27FC236}">
                    <a16:creationId xmlns:a16="http://schemas.microsoft.com/office/drawing/2014/main" id="{037DBE72-CA28-4162-9700-2E05128EA104}"/>
                  </a:ext>
                </a:extLst>
              </p:cNvPr>
              <p:cNvSpPr/>
              <p:nvPr/>
            </p:nvSpPr>
            <p:spPr>
              <a:xfrm>
                <a:off x="3865494" y="6688566"/>
                <a:ext cx="1525204" cy="764216"/>
              </a:xfrm>
              <a:custGeom>
                <a:avLst/>
                <a:gdLst/>
                <a:ahLst/>
                <a:cxnLst/>
                <a:rect l="0" t="0" r="0" b="0"/>
                <a:pathLst>
                  <a:path w="18906" h="14488" extrusionOk="0">
                    <a:moveTo>
                      <a:pt x="18906" y="14488"/>
                    </a:moveTo>
                    <a:cubicBezTo>
                      <a:pt x="18906" y="9344"/>
                      <a:pt x="17331" y="2428"/>
                      <a:pt x="12604" y="402"/>
                    </a:cubicBezTo>
                    <a:cubicBezTo>
                      <a:pt x="7301" y="-1871"/>
                      <a:pt x="0" y="6494"/>
                      <a:pt x="0" y="12264"/>
                    </a:cubicBezTo>
                  </a:path>
                </a:pathLst>
              </a:custGeom>
              <a:noFill/>
              <a:ln w="50800" cap="flat" cmpd="sng">
                <a:solidFill>
                  <a:srgbClr val="003366"/>
                </a:solidFill>
                <a:prstDash val="solid"/>
                <a:round/>
                <a:headEnd type="none" w="lg" len="lg"/>
                <a:tailEnd type="stealth" w="lg" len="med"/>
              </a:ln>
            </p:spPr>
          </p:sp>
          <p:sp>
            <p:nvSpPr>
              <p:cNvPr id="112" name="Shape 150">
                <a:extLst>
                  <a:ext uri="{FF2B5EF4-FFF2-40B4-BE49-F238E27FC236}">
                    <a16:creationId xmlns:a16="http://schemas.microsoft.com/office/drawing/2014/main" id="{F179E967-33BC-4A6B-8D61-CC3647334CAA}"/>
                  </a:ext>
                </a:extLst>
              </p:cNvPr>
              <p:cNvSpPr/>
              <p:nvPr/>
            </p:nvSpPr>
            <p:spPr>
              <a:xfrm flipH="1">
                <a:off x="5555801" y="6707555"/>
                <a:ext cx="1525204" cy="764216"/>
              </a:xfrm>
              <a:custGeom>
                <a:avLst/>
                <a:gdLst/>
                <a:ahLst/>
                <a:cxnLst/>
                <a:rect l="0" t="0" r="0" b="0"/>
                <a:pathLst>
                  <a:path w="18906" h="14488" extrusionOk="0">
                    <a:moveTo>
                      <a:pt x="18906" y="14488"/>
                    </a:moveTo>
                    <a:cubicBezTo>
                      <a:pt x="18906" y="9344"/>
                      <a:pt x="17331" y="2428"/>
                      <a:pt x="12604" y="402"/>
                    </a:cubicBezTo>
                    <a:cubicBezTo>
                      <a:pt x="7301" y="-1871"/>
                      <a:pt x="0" y="6494"/>
                      <a:pt x="0" y="12264"/>
                    </a:cubicBezTo>
                  </a:path>
                </a:pathLst>
              </a:custGeom>
              <a:noFill/>
              <a:ln w="50800" cap="flat" cmpd="sng">
                <a:solidFill>
                  <a:srgbClr val="003366"/>
                </a:solidFill>
                <a:prstDash val="solid"/>
                <a:round/>
                <a:headEnd type="none" w="lg" len="lg"/>
                <a:tailEnd type="stealth" w="lg" len="med"/>
              </a:ln>
            </p:spPr>
          </p:sp>
        </p:grpSp>
      </p:grpSp>
    </p:spTree>
    <p:extLst>
      <p:ext uri="{BB962C8B-B14F-4D97-AF65-F5344CB8AC3E}">
        <p14:creationId xmlns:p14="http://schemas.microsoft.com/office/powerpoint/2010/main" val="23124386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9173284" cy="489557"/>
            <a:chOff x="1189916" y="1144994"/>
            <a:chExt cx="9173284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859707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Word2Vec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(2013)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28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67E87571-9048-4DFB-AB50-BFFBC5DE2784}"/>
              </a:ext>
            </a:extLst>
          </p:cNvPr>
          <p:cNvGrpSpPr/>
          <p:nvPr/>
        </p:nvGrpSpPr>
        <p:grpSpPr>
          <a:xfrm>
            <a:off x="1709066" y="1854676"/>
            <a:ext cx="8773868" cy="4276526"/>
            <a:chOff x="179512" y="1704815"/>
            <a:chExt cx="8538864" cy="4161982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0AA2F74D-BF76-4896-A4B6-2A2621BA192C}"/>
                </a:ext>
              </a:extLst>
            </p:cNvPr>
            <p:cNvSpPr/>
            <p:nvPr/>
          </p:nvSpPr>
          <p:spPr>
            <a:xfrm>
              <a:off x="277967" y="1704815"/>
              <a:ext cx="8168011" cy="389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000" dirty="0">
                  <a:latin typeface="나눔스퀘어_ac" panose="020B0600000101010101" pitchFamily="50" charset="-127"/>
                  <a:ea typeface="나눔스퀘어_ac" panose="020B0600000101010101" pitchFamily="50" charset="-127"/>
                  <a:hlinkClick r:id="rId2"/>
                </a:rPr>
                <a:t>https://ronxin.github.io/wevi/</a:t>
              </a:r>
              <a:endPara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1741BD8E-AFD3-4D49-A259-AA0DA8FDAD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9512" y="2708920"/>
              <a:ext cx="4983525" cy="3157877"/>
            </a:xfrm>
            <a:prstGeom prst="rect">
              <a:avLst/>
            </a:prstGeom>
          </p:spPr>
        </p:pic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7A85F0B4-AB96-4FEE-ABCF-E5B555C89B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58612" y="3039385"/>
              <a:ext cx="3359764" cy="24969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47680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9173284" cy="489557"/>
            <a:chOff x="1189916" y="1144994"/>
            <a:chExt cx="9173284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859707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Recurrent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Neural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Network (</a:t>
              </a: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RNN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29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95E809F-F784-492F-B23B-9E3E822E27E5}"/>
              </a:ext>
            </a:extLst>
          </p:cNvPr>
          <p:cNvGrpSpPr/>
          <p:nvPr/>
        </p:nvGrpSpPr>
        <p:grpSpPr>
          <a:xfrm>
            <a:off x="1320684" y="1802401"/>
            <a:ext cx="10041583" cy="4168749"/>
            <a:chOff x="1803284" y="2826868"/>
            <a:chExt cx="17115338" cy="7105408"/>
          </a:xfrm>
        </p:grpSpPr>
        <p:sp>
          <p:nvSpPr>
            <p:cNvPr id="14" name="Google Shape;215;p33">
              <a:extLst>
                <a:ext uri="{FF2B5EF4-FFF2-40B4-BE49-F238E27FC236}">
                  <a16:creationId xmlns:a16="http://schemas.microsoft.com/office/drawing/2014/main" id="{AB33D74B-9950-4594-9D66-067F637F2A0A}"/>
                </a:ext>
              </a:extLst>
            </p:cNvPr>
            <p:cNvSpPr/>
            <p:nvPr/>
          </p:nvSpPr>
          <p:spPr>
            <a:xfrm>
              <a:off x="1803284" y="2826868"/>
              <a:ext cx="17115338" cy="3006374"/>
            </a:xfrm>
            <a:prstGeom prst="rect">
              <a:avLst/>
            </a:prstGeom>
            <a:solidFill>
              <a:srgbClr val="CB6B23">
                <a:lumMod val="20000"/>
                <a:lumOff val="80000"/>
              </a:srgbClr>
            </a:solidFill>
            <a:ln>
              <a:solidFill>
                <a:srgbClr val="E3E4FB"/>
              </a:solidFill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45719" rIns="45719" anchor="ctr"/>
            <a:lstStyle/>
            <a:p>
              <a:pPr marL="0" marR="0" lvl="0" indent="0" defTabSz="91440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가변적 길이의 연속적인 시퀀스 데이터를 처리하기 위해 고안된 모델</a:t>
              </a:r>
            </a:p>
            <a:p>
              <a:pPr marL="0" marR="0" lvl="0" indent="0" defTabSz="91440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이웃한 데이터 간의 연관성을 표현 가능</a:t>
              </a:r>
            </a:p>
            <a:p>
              <a:pPr marL="0" marR="0" lvl="0" indent="0" defTabSz="91440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‘기억’ 이라는 </a:t>
              </a:r>
              <a:r>
                <a: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hidden state</a:t>
              </a: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를 가지고 있고</a:t>
              </a:r>
              <a:r>
                <a: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, </a:t>
              </a: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새로운 입력이 들어올 때마다 기억을 조금씩 수정</a:t>
              </a:r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2735AF7F-D4C6-4D84-BEE7-9956BB835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34982" y="6215512"/>
              <a:ext cx="12850036" cy="37167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0629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컴퓨터 비전 </a:t>
            </a:r>
            <a:r>
              <a:rPr lang="en-US" altLang="ko-KR" sz="24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(Computer Vision, CV)</a:t>
            </a:r>
            <a:endParaRPr kumimoji="0" lang="ko-Kore-KR" altLang="en-US" sz="240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Google Shape;215;p33">
            <a:extLst>
              <a:ext uri="{FF2B5EF4-FFF2-40B4-BE49-F238E27FC236}">
                <a16:creationId xmlns:a16="http://schemas.microsoft.com/office/drawing/2014/main" id="{DD664146-C528-4FA1-8C80-3DE53857759A}"/>
              </a:ext>
            </a:extLst>
          </p:cNvPr>
          <p:cNvSpPr/>
          <p:nvPr/>
        </p:nvSpPr>
        <p:spPr>
          <a:xfrm>
            <a:off x="1797631" y="1802623"/>
            <a:ext cx="9219620" cy="1379766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인간의 시각</a:t>
            </a:r>
            <a:r>
              <a:rPr lang="ko-KR" altLang="en-US" sz="24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에 해당하는 기능을 컴퓨터와 같은 기계로 모사할 수 있도록 연구하고 이를 구현하는 인공지능의 주요 분야 중 하나</a:t>
            </a:r>
            <a:endParaRPr kumimoji="0" lang="ko-Kore-KR" altLang="en-US" sz="240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20036A-9B0B-4314-A633-2777514BA3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583" y="3350461"/>
            <a:ext cx="4198834" cy="2799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6429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9173284" cy="489557"/>
            <a:chOff x="1189916" y="1144994"/>
            <a:chExt cx="9173284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859707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Attention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mechanism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30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6FE86B6-C006-416A-9271-B10E7171E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810" y="1933600"/>
            <a:ext cx="3904351" cy="3712221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AFC5611F-956A-4A54-98F8-3BD63289D48B}"/>
              </a:ext>
            </a:extLst>
          </p:cNvPr>
          <p:cNvGrpSpPr/>
          <p:nvPr/>
        </p:nvGrpSpPr>
        <p:grpSpPr>
          <a:xfrm>
            <a:off x="6025247" y="1749119"/>
            <a:ext cx="4853882" cy="2296141"/>
            <a:chOff x="5627314" y="2756653"/>
            <a:chExt cx="4853882" cy="2296141"/>
          </a:xfrm>
        </p:grpSpPr>
        <p:pic>
          <p:nvPicPr>
            <p:cNvPr id="13" name="Picture 2" descr="미국 뉴욕대 근처 워싱턴 스웨어 아치 앞에 조경현 교수가 섰다. 핀란드, 캐나다를 거쳐 뉴욕으로 온 이 한국 젊은이는 지금 세계 인공 지능 학계의 주목을 받는 스타다. /사진작가 서승재">
              <a:extLst>
                <a:ext uri="{FF2B5EF4-FFF2-40B4-BE49-F238E27FC236}">
                  <a16:creationId xmlns:a16="http://schemas.microsoft.com/office/drawing/2014/main" id="{332A2BBD-70EB-4338-8333-7BE84E322A1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081"/>
            <a:stretch/>
          </p:blipFill>
          <p:spPr bwMode="auto">
            <a:xfrm>
              <a:off x="5627314" y="2756653"/>
              <a:ext cx="2577376" cy="20187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딥러닝 창시자&amp;#39; 벤지오에게 AI 미래 듣는다 - 파이낸셜뉴스">
              <a:extLst>
                <a:ext uri="{FF2B5EF4-FFF2-40B4-BE49-F238E27FC236}">
                  <a16:creationId xmlns:a16="http://schemas.microsoft.com/office/drawing/2014/main" id="{549069C0-DA16-4BE9-BE99-E81801ADB7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1918"/>
            <a:stretch/>
          </p:blipFill>
          <p:spPr bwMode="auto">
            <a:xfrm>
              <a:off x="8243393" y="2836786"/>
              <a:ext cx="2153674" cy="18726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C733303-5580-4795-A20D-5658F89E1C27}"/>
                </a:ext>
              </a:extLst>
            </p:cNvPr>
            <p:cNvSpPr txBox="1"/>
            <p:nvPr/>
          </p:nvSpPr>
          <p:spPr>
            <a:xfrm>
              <a:off x="6214231" y="4788181"/>
              <a:ext cx="1403541" cy="264613"/>
            </a:xfrm>
            <a:prstGeom prst="rect">
              <a:avLst/>
            </a:prstGeom>
            <a:noFill/>
          </p:spPr>
          <p:txBody>
            <a:bodyPr wrap="square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조경현</a:t>
              </a:r>
              <a:r>
                <a:rPr kumimoji="0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교수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1E4B5D4-318F-4C25-9480-49F1C30C39BA}"/>
                </a:ext>
              </a:extLst>
            </p:cNvPr>
            <p:cNvSpPr txBox="1"/>
            <p:nvPr/>
          </p:nvSpPr>
          <p:spPr>
            <a:xfrm>
              <a:off x="8159264" y="4788181"/>
              <a:ext cx="2321932" cy="264613"/>
            </a:xfrm>
            <a:prstGeom prst="rect">
              <a:avLst/>
            </a:prstGeom>
            <a:noFill/>
          </p:spPr>
          <p:txBody>
            <a:bodyPr wrap="square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요슈아</a:t>
              </a:r>
              <a:r>
                <a:rPr kumimoji="0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kumimoji="0" lang="ko-KR" altLang="en-US" sz="20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벤지오</a:t>
              </a:r>
              <a:r>
                <a:rPr kumimoji="0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교수</a:t>
              </a:r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4F4D3E6-C50D-461E-9690-F75CAE837F15}"/>
              </a:ext>
            </a:extLst>
          </p:cNvPr>
          <p:cNvSpPr/>
          <p:nvPr/>
        </p:nvSpPr>
        <p:spPr>
          <a:xfrm>
            <a:off x="1690949" y="3351889"/>
            <a:ext cx="1632397" cy="30274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930562E-BD48-4A3C-8B2B-7CCED139828D}"/>
              </a:ext>
            </a:extLst>
          </p:cNvPr>
          <p:cNvSpPr txBox="1"/>
          <p:nvPr/>
        </p:nvSpPr>
        <p:spPr>
          <a:xfrm>
            <a:off x="6312146" y="4453950"/>
            <a:ext cx="4658360" cy="8833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기계 번역에서 처음 도입된 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mechanism.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'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필요한 정보에 주의를 집중한다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'</a:t>
            </a:r>
          </a:p>
        </p:txBody>
      </p:sp>
    </p:spTree>
    <p:extLst>
      <p:ext uri="{BB962C8B-B14F-4D97-AF65-F5344CB8AC3E}">
        <p14:creationId xmlns:p14="http://schemas.microsoft.com/office/powerpoint/2010/main" val="31887596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0294694" cy="489557"/>
            <a:chOff x="1189916" y="1144994"/>
            <a:chExt cx="10294694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971848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r>
                <a:rPr lang="en-US" altLang="ko-KR" sz="2400" dirty="0">
                  <a:solidFill>
                    <a:srgbClr val="FF5050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Attention Is All You Need - Transformer</a:t>
              </a:r>
              <a:r>
                <a:rPr lang="ko-KR" altLang="en-US" sz="2400" dirty="0">
                  <a:solidFill>
                    <a:srgbClr val="FF5050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의 등장</a:t>
              </a:r>
              <a:endParaRPr lang="en-US" altLang="ko-KR" sz="2400" dirty="0">
                <a:solidFill>
                  <a:srgbClr val="FF505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31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7" name="Picture 2">
            <a:extLst>
              <a:ext uri="{FF2B5EF4-FFF2-40B4-BE49-F238E27FC236}">
                <a16:creationId xmlns:a16="http://schemas.microsoft.com/office/drawing/2014/main" id="{15DB0C54-E54E-43B9-8A52-28435885FD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1239" y="2034261"/>
            <a:ext cx="3947462" cy="3559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047B7310-82E4-47AF-8C36-D7A552E5C6CC}"/>
              </a:ext>
            </a:extLst>
          </p:cNvPr>
          <p:cNvGrpSpPr/>
          <p:nvPr/>
        </p:nvGrpSpPr>
        <p:grpSpPr>
          <a:xfrm>
            <a:off x="5516023" y="2980876"/>
            <a:ext cx="5795444" cy="1666696"/>
            <a:chOff x="5516023" y="3108504"/>
            <a:chExt cx="5795444" cy="1666696"/>
          </a:xfrm>
        </p:grpSpPr>
        <p:sp>
          <p:nvSpPr>
            <p:cNvPr id="29" name="Google Shape;215;p33">
              <a:extLst>
                <a:ext uri="{FF2B5EF4-FFF2-40B4-BE49-F238E27FC236}">
                  <a16:creationId xmlns:a16="http://schemas.microsoft.com/office/drawing/2014/main" id="{4B4D1CD0-EA59-4A3F-B9C1-D6C3C25A3CEE}"/>
                </a:ext>
              </a:extLst>
            </p:cNvPr>
            <p:cNvSpPr/>
            <p:nvPr/>
          </p:nvSpPr>
          <p:spPr>
            <a:xfrm>
              <a:off x="5516023" y="3108504"/>
              <a:ext cx="5795444" cy="1666696"/>
            </a:xfrm>
            <a:prstGeom prst="rect">
              <a:avLst/>
            </a:prstGeom>
            <a:solidFill>
              <a:srgbClr val="CB6B23">
                <a:lumMod val="20000"/>
                <a:lumOff val="80000"/>
              </a:srgbClr>
            </a:solidFill>
            <a:ln>
              <a:solidFill>
                <a:srgbClr val="E3E4FB"/>
              </a:solidFill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45719" rIns="45719" anchor="ctr"/>
            <a:lstStyle/>
            <a:p>
              <a:pPr marL="0" marR="0" lvl="0" indent="0" defTabSz="91440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EF9E55D-D32D-4FA3-914C-6FF45263927C}"/>
                </a:ext>
              </a:extLst>
            </p:cNvPr>
            <p:cNvSpPr txBox="1"/>
            <p:nvPr/>
          </p:nvSpPr>
          <p:spPr>
            <a:xfrm>
              <a:off x="5715372" y="3171120"/>
              <a:ext cx="5400378" cy="143295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문장 내에서 </a:t>
              </a:r>
              <a:r>
                <a:rPr kumimoji="0" lang="ko-KR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어느 단어에 집중해야 하는지</a:t>
              </a:r>
              <a:r>
                <a:rPr kumimoji="0" lang="en-US" altLang="ko-KR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, </a:t>
              </a:r>
              <a:r>
                <a:rPr kumimoji="0" lang="ko-KR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어느 단어가 중요한지 </a:t>
              </a:r>
              <a:r>
                <a:rPr kumimoji="0" lang="en-US" altLang="ko-KR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Attention</a:t>
              </a:r>
              <a:r>
                <a:rPr lang="ko-KR" altLang="en-US" sz="2000" b="1" kern="0" dirty="0">
                  <a:solidFill>
                    <a:srgbClr val="FF505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을 사용해 </a:t>
              </a: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모델이 스스로 파악</a:t>
              </a:r>
              <a:endPara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00270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Transformer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를 이용한 언어 모델 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– BERT</a:t>
              </a:r>
              <a:endParaRPr lang="en-US" altLang="ko-KR" sz="2400" baseline="300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32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92D72CA-7862-4A3B-939A-7BCA2E1BC022}"/>
              </a:ext>
            </a:extLst>
          </p:cNvPr>
          <p:cNvGrpSpPr/>
          <p:nvPr/>
        </p:nvGrpSpPr>
        <p:grpSpPr>
          <a:xfrm>
            <a:off x="1689326" y="1949577"/>
            <a:ext cx="9190342" cy="3697378"/>
            <a:chOff x="2336799" y="3761437"/>
            <a:chExt cx="15646402" cy="6294726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870C1115-0161-4434-8398-195AD303F2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36799" y="3761437"/>
              <a:ext cx="15646402" cy="6294726"/>
            </a:xfrm>
            <a:prstGeom prst="rect">
              <a:avLst/>
            </a:prstGeom>
          </p:spPr>
        </p:pic>
        <p:pic>
          <p:nvPicPr>
            <p:cNvPr id="18" name="Picture 2" descr="버트(BERT) 파인튜닝 간단하게 해보자. - from __future__ import dream">
              <a:extLst>
                <a:ext uri="{FF2B5EF4-FFF2-40B4-BE49-F238E27FC236}">
                  <a16:creationId xmlns:a16="http://schemas.microsoft.com/office/drawing/2014/main" id="{31D9E13C-5CB1-485E-8858-9DA565213A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22297" y="6150810"/>
              <a:ext cx="1135522" cy="15159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EB2122E3-7B3F-4DCF-9FD8-7AC680DEE0FB}"/>
              </a:ext>
            </a:extLst>
          </p:cNvPr>
          <p:cNvSpPr txBox="1"/>
          <p:nvPr/>
        </p:nvSpPr>
        <p:spPr>
          <a:xfrm>
            <a:off x="2836332" y="6033926"/>
            <a:ext cx="9180991" cy="3114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914400">
              <a:lnSpc>
                <a:spcPct val="150000"/>
              </a:lnSpc>
            </a:pPr>
            <a:r>
              <a:rPr lang="en-US" altLang="ko-KR" sz="105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Devlin, Jacob, et al. "Bert: Pre-training of deep bidirectional transformers for language understanding." in Proceedings of NAACL-HLT. 2019.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14EE81C-F524-4273-A79D-F8A022F9E034}"/>
              </a:ext>
            </a:extLst>
          </p:cNvPr>
          <p:cNvSpPr txBox="1"/>
          <p:nvPr/>
        </p:nvSpPr>
        <p:spPr>
          <a:xfrm>
            <a:off x="1312332" y="5566041"/>
            <a:ext cx="4658360" cy="467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대규모 말뭉치로 학습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)</a:t>
            </a: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D529246-8BCB-482C-B5C7-A54F583615AE}"/>
              </a:ext>
            </a:extLst>
          </p:cNvPr>
          <p:cNvSpPr txBox="1"/>
          <p:nvPr/>
        </p:nvSpPr>
        <p:spPr>
          <a:xfrm>
            <a:off x="6347686" y="5551008"/>
            <a:ext cx="4658360" cy="467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</a:t>
            </a:r>
            <a:r>
              <a:rPr lang="ko-KR" altLang="en-US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목표 </a:t>
            </a:r>
            <a:r>
              <a:rPr lang="en-US" altLang="ko-KR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task</a:t>
            </a:r>
            <a:r>
              <a:rPr lang="ko-KR" altLang="en-US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를 잘 풀도록 조정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)</a:t>
            </a: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15866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Transformer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를 이용한 언어 모델 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– </a:t>
              </a: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OpenAI-GPT</a:t>
              </a:r>
              <a:endParaRPr lang="en-US" altLang="ko-KR" sz="2400" baseline="300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33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B2122E3-7B3F-4DCF-9FD8-7AC680DEE0FB}"/>
              </a:ext>
            </a:extLst>
          </p:cNvPr>
          <p:cNvSpPr txBox="1"/>
          <p:nvPr/>
        </p:nvSpPr>
        <p:spPr>
          <a:xfrm>
            <a:off x="2836332" y="6033926"/>
            <a:ext cx="9180991" cy="3114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914400">
              <a:lnSpc>
                <a:spcPct val="150000"/>
              </a:lnSpc>
            </a:pPr>
            <a:r>
              <a:rPr lang="en-US" altLang="ko-KR" sz="105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Radford, Alec, et al. "Improving language understanding by generative pre-training." (2018).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13087105-34E8-412D-A85F-DEEC8D1F3FF9}"/>
              </a:ext>
            </a:extLst>
          </p:cNvPr>
          <p:cNvGrpSpPr/>
          <p:nvPr/>
        </p:nvGrpSpPr>
        <p:grpSpPr>
          <a:xfrm>
            <a:off x="1459249" y="1734695"/>
            <a:ext cx="9950982" cy="3987799"/>
            <a:chOff x="2585314" y="3175001"/>
            <a:chExt cx="16702811" cy="6693556"/>
          </a:xfrm>
        </p:grpSpPr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D921215B-BE14-4CE0-98A5-862FADEC7C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27671" y="3709871"/>
              <a:ext cx="13060454" cy="5300134"/>
            </a:xfrm>
            <a:prstGeom prst="rect">
              <a:avLst/>
            </a:prstGeom>
          </p:spPr>
        </p:pic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CCF69B63-71A9-4133-9621-9C275B5FA0F0}"/>
                </a:ext>
              </a:extLst>
            </p:cNvPr>
            <p:cNvSpPr/>
            <p:nvPr/>
          </p:nvSpPr>
          <p:spPr>
            <a:xfrm>
              <a:off x="6348631" y="3532071"/>
              <a:ext cx="2929467" cy="5598993"/>
            </a:xfrm>
            <a:prstGeom prst="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3E90460-2E2D-4A55-8D17-9E6181115051}"/>
                </a:ext>
              </a:extLst>
            </p:cNvPr>
            <p:cNvSpPr txBox="1"/>
            <p:nvPr/>
          </p:nvSpPr>
          <p:spPr>
            <a:xfrm>
              <a:off x="5358211" y="9010005"/>
              <a:ext cx="5054421" cy="8554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Transformer</a:t>
              </a: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decoder</a:t>
              </a:r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8B88CFC5-2D1B-4B70-87D2-3D2C2B8FEA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0722"/>
            <a:stretch/>
          </p:blipFill>
          <p:spPr>
            <a:xfrm>
              <a:off x="2585314" y="3175001"/>
              <a:ext cx="2480424" cy="66935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172824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자연어 처리 주요 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task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들</a:t>
              </a:r>
              <a:endPara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34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3A721F2-73BF-45F7-A1A6-5E68770C289C}"/>
              </a:ext>
            </a:extLst>
          </p:cNvPr>
          <p:cNvSpPr/>
          <p:nvPr/>
        </p:nvSpPr>
        <p:spPr>
          <a:xfrm>
            <a:off x="1392820" y="1616409"/>
            <a:ext cx="4699886" cy="14329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기계 번역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(Machine Translation)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감정 분석 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(Sentiment Classification)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대화형 시스템 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(Dialogue System)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FA6D16A-00A7-4450-B104-9750D71BA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240" y="1616409"/>
            <a:ext cx="5025062" cy="1781330"/>
          </a:xfrm>
          <a:prstGeom prst="rect">
            <a:avLst/>
          </a:prstGeom>
        </p:spPr>
      </p:pic>
      <p:pic>
        <p:nvPicPr>
          <p:cNvPr id="2052" name="Picture 4" descr="What is sentiment Analysis? How to Hold Social Media Sentiment Analysis">
            <a:extLst>
              <a:ext uri="{FF2B5EF4-FFF2-40B4-BE49-F238E27FC236}">
                <a16:creationId xmlns:a16="http://schemas.microsoft.com/office/drawing/2014/main" id="{830AE918-0431-4736-A831-EB81BD2CEA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820" y="3787325"/>
            <a:ext cx="5095240" cy="1997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2E809216-ECD3-4C0A-9A37-60575C221DB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18" r="11194" b="20873"/>
          <a:stretch/>
        </p:blipFill>
        <p:spPr>
          <a:xfrm>
            <a:off x="8215670" y="3646312"/>
            <a:ext cx="1989432" cy="2028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1282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자연어 처리 주요 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task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들</a:t>
              </a:r>
              <a:endPara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35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3A721F2-73BF-45F7-A1A6-5E68770C289C}"/>
              </a:ext>
            </a:extLst>
          </p:cNvPr>
          <p:cNvSpPr/>
          <p:nvPr/>
        </p:nvSpPr>
        <p:spPr>
          <a:xfrm>
            <a:off x="1392820" y="1616409"/>
            <a:ext cx="4699886" cy="18946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질의 응답 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(Question Answering)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품사 구분 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(Pos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Tagging)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요약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(Summarization)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이외에도 매우 많음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!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17410" name="Picture 2" descr="Part Of Speech Tagging – POS Tagging in NLP | byteiota">
            <a:extLst>
              <a:ext uri="{FF2B5EF4-FFF2-40B4-BE49-F238E27FC236}">
                <a16:creationId xmlns:a16="http://schemas.microsoft.com/office/drawing/2014/main" id="{6B7BEC55-8500-4469-AA68-662BF7503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5280" y="3713746"/>
            <a:ext cx="4511040" cy="2255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12" name="Picture 4" descr="Question Answering | Papers With Code">
            <a:extLst>
              <a:ext uri="{FF2B5EF4-FFF2-40B4-BE49-F238E27FC236}">
                <a16:creationId xmlns:a16="http://schemas.microsoft.com/office/drawing/2014/main" id="{A821D9FA-7A3D-4F15-A548-D06FF0F27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3118" y="1274815"/>
            <a:ext cx="2993602" cy="28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14" name="Picture 6" descr="Text Summarization using Deep Learning | by Priya Dwivedi | Towards Data  Science">
            <a:extLst>
              <a:ext uri="{FF2B5EF4-FFF2-40B4-BE49-F238E27FC236}">
                <a16:creationId xmlns:a16="http://schemas.microsoft.com/office/drawing/2014/main" id="{BFCDC1FA-8398-4F0D-8D5A-DD618122B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9360" y="4180574"/>
            <a:ext cx="3007360" cy="1788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82627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컴퓨터 비전</a:t>
              </a:r>
              <a:endPara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36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5F5EFED5-2F95-4DC5-9535-FFBF8F9580A0}"/>
              </a:ext>
            </a:extLst>
          </p:cNvPr>
          <p:cNvGrpSpPr/>
          <p:nvPr/>
        </p:nvGrpSpPr>
        <p:grpSpPr>
          <a:xfrm>
            <a:off x="1267417" y="1562606"/>
            <a:ext cx="6586798" cy="4599019"/>
            <a:chOff x="1941184" y="2423865"/>
            <a:chExt cx="12340731" cy="8616517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5E01754-4808-491A-A651-C39499E1ED83}"/>
                </a:ext>
              </a:extLst>
            </p:cNvPr>
            <p:cNvSpPr/>
            <p:nvPr/>
          </p:nvSpPr>
          <p:spPr>
            <a:xfrm>
              <a:off x="1941184" y="2423865"/>
              <a:ext cx="108848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자율 주행 자동차에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Computer Vision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기술 활용</a:t>
              </a:r>
            </a:p>
          </p:txBody>
        </p:sp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6CFCED40-6E38-496D-846D-F50A2CD517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98377" y="3058922"/>
              <a:ext cx="11983538" cy="3703702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Picture 2">
              <a:hlinkClick r:id="rId3"/>
              <a:extLst>
                <a:ext uri="{FF2B5EF4-FFF2-40B4-BE49-F238E27FC236}">
                  <a16:creationId xmlns:a16="http://schemas.microsoft.com/office/drawing/2014/main" id="{8835D3FB-2EE1-4128-B942-EEB1101CAC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2126" y="7617859"/>
              <a:ext cx="6463024" cy="3422523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C55AB989-421D-4F07-B8F9-6C815079DC7B}"/>
                </a:ext>
              </a:extLst>
            </p:cNvPr>
            <p:cNvSpPr/>
            <p:nvPr/>
          </p:nvSpPr>
          <p:spPr>
            <a:xfrm>
              <a:off x="2038720" y="6927165"/>
              <a:ext cx="835292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Naver Labs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실내 자율 주행 봇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M1</a:t>
              </a: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12826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컴퓨터 비전</a:t>
              </a:r>
              <a:endPara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5E01754-4808-491A-A651-C39499E1ED83}"/>
              </a:ext>
            </a:extLst>
          </p:cNvPr>
          <p:cNvSpPr/>
          <p:nvPr/>
        </p:nvSpPr>
        <p:spPr>
          <a:xfrm>
            <a:off x="1267417" y="1562606"/>
            <a:ext cx="58097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생체 인증에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Computer Vision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기술 활용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DD4BEEB-CC47-4C01-AEF1-1E55E9C0CDE7}"/>
              </a:ext>
            </a:extLst>
          </p:cNvPr>
          <p:cNvGrpSpPr/>
          <p:nvPr/>
        </p:nvGrpSpPr>
        <p:grpSpPr>
          <a:xfrm>
            <a:off x="1571504" y="2052163"/>
            <a:ext cx="9928541" cy="4033783"/>
            <a:chOff x="1852781" y="3364497"/>
            <a:chExt cx="16626338" cy="6754974"/>
          </a:xfrm>
        </p:grpSpPr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CF7D5704-1EE1-4A00-88C6-2AE4769DAAE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52781" y="3364497"/>
              <a:ext cx="7950188" cy="6754974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9D8D1998-89DD-4E04-AF74-3F01185A2D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871301" y="3407224"/>
              <a:ext cx="7607818" cy="6669520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0951758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컴퓨터 비전</a:t>
              </a:r>
              <a:endPara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38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5E01754-4808-491A-A651-C39499E1ED83}"/>
              </a:ext>
            </a:extLst>
          </p:cNvPr>
          <p:cNvSpPr/>
          <p:nvPr/>
        </p:nvSpPr>
        <p:spPr>
          <a:xfrm>
            <a:off x="1267417" y="1562606"/>
            <a:ext cx="90027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네이버 스포츠 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‘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전 타석 영상 보기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’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기능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‘AI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득점 하이라이트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’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07F1101-F666-4E59-B452-9824FC717609}"/>
              </a:ext>
            </a:extLst>
          </p:cNvPr>
          <p:cNvGrpSpPr/>
          <p:nvPr/>
        </p:nvGrpSpPr>
        <p:grpSpPr>
          <a:xfrm>
            <a:off x="1673033" y="2452273"/>
            <a:ext cx="9153943" cy="3146901"/>
            <a:chOff x="1829520" y="3560521"/>
            <a:chExt cx="16771992" cy="5765800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CAF3B4E-D527-4FD1-A533-9ABA559262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29520" y="3560521"/>
              <a:ext cx="6350000" cy="5765800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EBDBB910-771B-4933-AF21-E299F21B92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80250" y="3825989"/>
              <a:ext cx="9321262" cy="52348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57457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컴퓨터 비전</a:t>
              </a:r>
              <a:endPara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39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5E01754-4808-491A-A651-C39499E1ED83}"/>
              </a:ext>
            </a:extLst>
          </p:cNvPr>
          <p:cNvSpPr/>
          <p:nvPr/>
        </p:nvSpPr>
        <p:spPr>
          <a:xfrm>
            <a:off x="1267417" y="1562606"/>
            <a:ext cx="90027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Computer Vision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을 활용한 스마트 폐기물 처리 시스템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4042D1D-DB4D-44B1-B65D-78170DB65B93}"/>
              </a:ext>
            </a:extLst>
          </p:cNvPr>
          <p:cNvGrpSpPr/>
          <p:nvPr/>
        </p:nvGrpSpPr>
        <p:grpSpPr>
          <a:xfrm>
            <a:off x="1644640" y="2329313"/>
            <a:ext cx="9782269" cy="2675991"/>
            <a:chOff x="929096" y="4110269"/>
            <a:chExt cx="18922659" cy="5176392"/>
          </a:xfrm>
        </p:grpSpPr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E3BFC548-4BBB-4080-BEC2-31BFECF9A8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9096" y="4110269"/>
              <a:ext cx="9231665" cy="50790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A948ADA9-C309-43D3-A3E9-D57B52CC20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11251" y="4895190"/>
              <a:ext cx="10440504" cy="3509169"/>
            </a:xfrm>
            <a:prstGeom prst="rect">
              <a:avLst/>
            </a:prstGeom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C0C71975-ABF9-40A1-B35F-3F1075DAD960}"/>
                </a:ext>
              </a:extLst>
            </p:cNvPr>
            <p:cNvSpPr/>
            <p:nvPr/>
          </p:nvSpPr>
          <p:spPr>
            <a:xfrm>
              <a:off x="1756381" y="8550771"/>
              <a:ext cx="7577095" cy="7358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인공지능 재활용 폐기물 선별 로봇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ACI</a:t>
              </a: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208A0DA4-9206-4F4B-87F6-4DA1D355872E}"/>
                </a:ext>
              </a:extLst>
            </p:cNvPr>
            <p:cNvSpPr/>
            <p:nvPr/>
          </p:nvSpPr>
          <p:spPr>
            <a:xfrm>
              <a:off x="10603331" y="8550771"/>
              <a:ext cx="7577095" cy="7358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분류기술을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활용한 폐기물 분류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1347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8007032" cy="489557"/>
            <a:chOff x="1189916" y="1144994"/>
            <a:chExt cx="8007032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컴퓨터 비전의 역사 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: Hubel &amp; </a:t>
              </a:r>
              <a:r>
                <a:rPr kumimoji="0" lang="en-US" altLang="ko-KR" sz="240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wiesel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로부터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!</a:t>
              </a:r>
              <a:endParaRPr kumimoji="0" lang="ko-Kore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1D249B1-E91B-43EB-8F7D-A8233987A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424" y="1741662"/>
            <a:ext cx="5746023" cy="428321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6AE33A8-4635-407A-92E1-8E406D31A7FF}"/>
              </a:ext>
            </a:extLst>
          </p:cNvPr>
          <p:cNvSpPr txBox="1"/>
          <p:nvPr/>
        </p:nvSpPr>
        <p:spPr>
          <a:xfrm>
            <a:off x="7214284" y="1812147"/>
            <a:ext cx="4722372" cy="39170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1959</a:t>
            </a: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년</a:t>
            </a:r>
            <a:r>
              <a:rPr kumimoji="0" lang="en-US" altLang="ko-KR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</a:t>
            </a: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영장류와 포유류가 어떻게 이미지를 처리하는지 연구 시작</a:t>
            </a:r>
            <a:endParaRPr kumimoji="0" lang="en-US" altLang="ko-KR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2400" kern="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고양이 뇌에 전극 꽂고 실험</a:t>
            </a:r>
            <a:endParaRPr lang="en-US" altLang="ko-KR" sz="2400" kern="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-&gt; </a:t>
            </a:r>
            <a:r>
              <a:rPr lang="ko-KR" altLang="en-US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간단한 선이 이동할 때 반응</a:t>
            </a:r>
            <a:endParaRPr lang="en-US" altLang="ko-KR" sz="2400" kern="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2400" kern="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'</a:t>
            </a:r>
            <a:r>
              <a:rPr lang="ko-KR" altLang="en-US" sz="24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시각적 처리는 단순한 구조에서 시작</a:t>
            </a:r>
            <a:r>
              <a:rPr lang="en-US" altLang="ko-KR" sz="24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!'</a:t>
            </a:r>
          </a:p>
        </p:txBody>
      </p:sp>
    </p:spTree>
    <p:extLst>
      <p:ext uri="{BB962C8B-B14F-4D97-AF65-F5344CB8AC3E}">
        <p14:creationId xmlns:p14="http://schemas.microsoft.com/office/powerpoint/2010/main" val="31541337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적대적 생성 신경망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(Generative Adversarial Network, GAN)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40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5E01754-4808-491A-A651-C39499E1ED83}"/>
              </a:ext>
            </a:extLst>
          </p:cNvPr>
          <p:cNvSpPr/>
          <p:nvPr/>
        </p:nvSpPr>
        <p:spPr>
          <a:xfrm>
            <a:off x="1267417" y="1562606"/>
            <a:ext cx="9002739" cy="14329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새로운 데이터를 생성하는 생성자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(generator)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와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 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 데이터를 평가하는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구별자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(discriminator)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가 서로 대립하며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 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각각의 성능을 높이는 목적을 달성</a:t>
            </a:r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99CB4F70-29C2-4F5A-98D0-1C609DDF70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8395" y="3101440"/>
            <a:ext cx="7115210" cy="3201414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905191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적대적 생성 신경망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(Generative Adversarial Network, GAN)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41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5E01754-4808-491A-A651-C39499E1ED83}"/>
              </a:ext>
            </a:extLst>
          </p:cNvPr>
          <p:cNvSpPr/>
          <p:nvPr/>
        </p:nvSpPr>
        <p:spPr>
          <a:xfrm>
            <a:off x="1267417" y="1562606"/>
            <a:ext cx="9002739" cy="5096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가짜 얼굴 생성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1084CE66-E7BB-4FFE-A5D2-6E2FD6D9B8AD}"/>
              </a:ext>
            </a:extLst>
          </p:cNvPr>
          <p:cNvGrpSpPr/>
          <p:nvPr/>
        </p:nvGrpSpPr>
        <p:grpSpPr>
          <a:xfrm>
            <a:off x="2463544" y="2286035"/>
            <a:ext cx="7264912" cy="3962360"/>
            <a:chOff x="3878756" y="6211391"/>
            <a:chExt cx="7003308" cy="3819678"/>
          </a:xfrm>
        </p:grpSpPr>
        <p:pic>
          <p:nvPicPr>
            <p:cNvPr id="11" name="Picture 2" descr="adversarial networks imageì ëí ì´ë¯¸ì§ ê²ìê²°ê³¼">
              <a:extLst>
                <a:ext uri="{FF2B5EF4-FFF2-40B4-BE49-F238E27FC236}">
                  <a16:creationId xmlns:a16="http://schemas.microsoft.com/office/drawing/2014/main" id="{0E983A97-C4B2-47C7-ACA2-F68B14C6458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390"/>
            <a:stretch/>
          </p:blipFill>
          <p:spPr bwMode="auto">
            <a:xfrm>
              <a:off x="3878756" y="6243125"/>
              <a:ext cx="6480480" cy="37879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7" descr="https://4.bp.blogspot.com/-QfgccPH6_m0/WONBDxjjtJI/AAAAAAAABh0/lpxaxGzZcwYKKqraNfTweTplKvL0zlSsgCK4B/s1600/began_1.PNG">
              <a:extLst>
                <a:ext uri="{FF2B5EF4-FFF2-40B4-BE49-F238E27FC236}">
                  <a16:creationId xmlns:a16="http://schemas.microsoft.com/office/drawing/2014/main" id="{CD6EA8D0-063B-438E-9D73-9FB1CB2BF6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61784" y="6211391"/>
              <a:ext cx="2520280" cy="15785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301651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적대적 생성 신경망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(Generative Adversarial Network, GAN)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42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5E01754-4808-491A-A651-C39499E1ED83}"/>
              </a:ext>
            </a:extLst>
          </p:cNvPr>
          <p:cNvSpPr/>
          <p:nvPr/>
        </p:nvSpPr>
        <p:spPr>
          <a:xfrm>
            <a:off x="1267417" y="1562606"/>
            <a:ext cx="9002739" cy="5096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각종 이미지 변환에 활용</a:t>
            </a:r>
          </a:p>
        </p:txBody>
      </p:sp>
      <p:pic>
        <p:nvPicPr>
          <p:cNvPr id="14" name="Picture 5">
            <a:extLst>
              <a:ext uri="{FF2B5EF4-FFF2-40B4-BE49-F238E27FC236}">
                <a16:creationId xmlns:a16="http://schemas.microsoft.com/office/drawing/2014/main" id="{BBE48013-4193-4A5B-B61F-CB8EE4CAD2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6011" y="2213811"/>
            <a:ext cx="5887740" cy="2964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4911B3EA-907E-4B6B-8973-B4C9DA9C2012}"/>
              </a:ext>
            </a:extLst>
          </p:cNvPr>
          <p:cNvSpPr/>
          <p:nvPr/>
        </p:nvSpPr>
        <p:spPr>
          <a:xfrm>
            <a:off x="1267417" y="5275324"/>
            <a:ext cx="3246831" cy="5096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원하는 조건의 얼굴 만들기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EBB26E16-F340-4EFE-A5D9-AA141066FE48}"/>
              </a:ext>
            </a:extLst>
          </p:cNvPr>
          <p:cNvGrpSpPr/>
          <p:nvPr/>
        </p:nvGrpSpPr>
        <p:grpSpPr>
          <a:xfrm>
            <a:off x="7552626" y="1795792"/>
            <a:ext cx="3090214" cy="4266113"/>
            <a:chOff x="10962009" y="2557869"/>
            <a:chExt cx="6341555" cy="8754664"/>
          </a:xfrm>
        </p:grpSpPr>
        <p:pic>
          <p:nvPicPr>
            <p:cNvPr id="17" name="Picture 9" descr="gan ì¹í°ì ëí ì´ë¯¸ì§ ê²ìê²°ê³¼">
              <a:extLst>
                <a:ext uri="{FF2B5EF4-FFF2-40B4-BE49-F238E27FC236}">
                  <a16:creationId xmlns:a16="http://schemas.microsoft.com/office/drawing/2014/main" id="{71446655-5420-4384-A461-5F90A2433C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62009" y="2557869"/>
              <a:ext cx="6341555" cy="2790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2" descr="baby filter avengersì ëí ì´ë¯¸ì§ ê²ìê²°ê³¼">
              <a:extLst>
                <a:ext uri="{FF2B5EF4-FFF2-40B4-BE49-F238E27FC236}">
                  <a16:creationId xmlns:a16="http://schemas.microsoft.com/office/drawing/2014/main" id="{0CD3A55D-1622-4741-B4F7-A57C12A3B5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043734" y="6496647"/>
              <a:ext cx="4352618" cy="4352617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D45D5C6-4CD8-418C-A78A-283F058CF4E8}"/>
                </a:ext>
              </a:extLst>
            </p:cNvPr>
            <p:cNvSpPr/>
            <p:nvPr/>
          </p:nvSpPr>
          <p:spPr>
            <a:xfrm>
              <a:off x="11746707" y="5237942"/>
              <a:ext cx="4772160" cy="4678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캐리커처 </a:t>
              </a:r>
              <a:r>
                <a:rPr kumimoji="0" lang="ko-KR" altLang="en-US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그려주기</a:t>
              </a:r>
              <a:endPara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EAA88B34-16EA-49FE-B6AE-5A35C23135BA}"/>
                </a:ext>
              </a:extLst>
            </p:cNvPr>
            <p:cNvSpPr/>
            <p:nvPr/>
          </p:nvSpPr>
          <p:spPr>
            <a:xfrm>
              <a:off x="12427346" y="10844649"/>
              <a:ext cx="3585394" cy="4678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성별 반전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808133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적대적 생성 신경망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(Generative Adversarial Network, GAN)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43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109979D-CACE-4DD4-87FB-0FE3BC6E1A38}"/>
              </a:ext>
            </a:extLst>
          </p:cNvPr>
          <p:cNvGrpSpPr/>
          <p:nvPr/>
        </p:nvGrpSpPr>
        <p:grpSpPr>
          <a:xfrm>
            <a:off x="3531402" y="1707209"/>
            <a:ext cx="5129196" cy="4364294"/>
            <a:chOff x="6352167" y="4061715"/>
            <a:chExt cx="7217393" cy="6141084"/>
          </a:xfrm>
        </p:grpSpPr>
        <p:pic>
          <p:nvPicPr>
            <p:cNvPr id="22" name="Picture 6" descr="stargan 이미지 검색결과">
              <a:extLst>
                <a:ext uri="{FF2B5EF4-FFF2-40B4-BE49-F238E27FC236}">
                  <a16:creationId xmlns:a16="http://schemas.microsoft.com/office/drawing/2014/main" id="{88775365-A197-4651-A1BB-9CC2DBD6186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52167" y="6931407"/>
              <a:ext cx="7217393" cy="32713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" descr="stackGAN 이미지 검색결과">
              <a:extLst>
                <a:ext uri="{FF2B5EF4-FFF2-40B4-BE49-F238E27FC236}">
                  <a16:creationId xmlns:a16="http://schemas.microsoft.com/office/drawing/2014/main" id="{76471E1C-F44A-4DDB-A8A7-670932E09E4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856" r="1469" b="80318"/>
            <a:stretch/>
          </p:blipFill>
          <p:spPr bwMode="auto">
            <a:xfrm>
              <a:off x="7070338" y="4061715"/>
              <a:ext cx="5790852" cy="8640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" descr="stackGAN 이미지 검색결과">
              <a:extLst>
                <a:ext uri="{FF2B5EF4-FFF2-40B4-BE49-F238E27FC236}">
                  <a16:creationId xmlns:a16="http://schemas.microsoft.com/office/drawing/2014/main" id="{A2454B51-E0D7-4946-86B8-AEAF2F01CF0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856" t="58216" r="1469" b="4297"/>
            <a:stretch/>
          </p:blipFill>
          <p:spPr bwMode="auto">
            <a:xfrm>
              <a:off x="7065438" y="5059508"/>
              <a:ext cx="5790852" cy="16458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4880903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적대적 생성 신경망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(Generative Adversarial Network, GAN)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44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2" name="Picture 4" descr="cycle gan gifì ëí ì´ë¯¸ì§ ê²ìê²°ê³¼">
            <a:extLst>
              <a:ext uri="{FF2B5EF4-FFF2-40B4-BE49-F238E27FC236}">
                <a16:creationId xmlns:a16="http://schemas.microsoft.com/office/drawing/2014/main" id="{F77F8B20-7961-46AD-8D64-9FC255AA35B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104" y="2253588"/>
            <a:ext cx="9980766" cy="2851651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44116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적대적 생성 신경망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(Generative Adversarial Network, GAN)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45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33CB8FC-41F9-4695-90EE-2573BAA9E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5160" y="1857676"/>
            <a:ext cx="6461680" cy="416521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8384750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적대적 생성 신경망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(Generative Adversarial Network, GAN)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46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7AA5826-2C1D-43A2-A1F0-7393715EF7BA}"/>
              </a:ext>
            </a:extLst>
          </p:cNvPr>
          <p:cNvGrpSpPr/>
          <p:nvPr/>
        </p:nvGrpSpPr>
        <p:grpSpPr>
          <a:xfrm>
            <a:off x="1464831" y="1980200"/>
            <a:ext cx="8872702" cy="3309315"/>
            <a:chOff x="1811340" y="2759846"/>
            <a:chExt cx="17645894" cy="6581515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166648B7-49DF-4BE1-8E60-537BB8054F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04900" y="4672800"/>
              <a:ext cx="7087829" cy="3945558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83FEE091-28C8-4C37-8214-9F68CF9AEB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54844" y="4688298"/>
              <a:ext cx="3656934" cy="3727259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E9C5BD23-A7C5-45CC-A116-C05EDDE9EA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566030" y="4688298"/>
              <a:ext cx="3656933" cy="3727259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44BFD93-A091-49C6-A879-74F2DA9A3D91}"/>
                </a:ext>
              </a:extLst>
            </p:cNvPr>
            <p:cNvSpPr/>
            <p:nvPr/>
          </p:nvSpPr>
          <p:spPr>
            <a:xfrm>
              <a:off x="2063741" y="8831734"/>
              <a:ext cx="7370146" cy="5096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AI</a:t>
              </a: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음악 프로젝트 </a:t>
              </a: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‘</a:t>
              </a: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다시한번</a:t>
              </a: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’</a:t>
              </a:r>
              <a:endPara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3CBF8C0-AFBF-4A58-BAC1-8BE0DFA115ED}"/>
                </a:ext>
              </a:extLst>
            </p:cNvPr>
            <p:cNvSpPr/>
            <p:nvPr/>
          </p:nvSpPr>
          <p:spPr>
            <a:xfrm>
              <a:off x="9065316" y="8831734"/>
              <a:ext cx="10391918" cy="5096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유관순 열사와</a:t>
              </a: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,</a:t>
              </a: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ko-KR" altLang="en-US" sz="20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윤봉길의사</a:t>
              </a: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(</a:t>
              </a: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딥 </a:t>
              </a:r>
              <a:r>
                <a:rPr lang="ko-KR" altLang="en-US" sz="20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노스텔지어</a:t>
              </a: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)</a:t>
              </a:r>
              <a:endPara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DAD8DD3-2BA2-4510-9F81-1F40C16B5488}"/>
                </a:ext>
              </a:extLst>
            </p:cNvPr>
            <p:cNvSpPr txBox="1"/>
            <p:nvPr/>
          </p:nvSpPr>
          <p:spPr>
            <a:xfrm>
              <a:off x="1811340" y="4460213"/>
              <a:ext cx="17251449" cy="50962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>
                <a:lnSpc>
                  <a:spcPct val="150000"/>
                </a:lnSpc>
              </a:pPr>
              <a:endParaRPr lang="ko-KR" altLang="en-US" sz="20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49559A82-A9E1-44AC-AA8D-B0485BFF0359}"/>
                </a:ext>
              </a:extLst>
            </p:cNvPr>
            <p:cNvSpPr/>
            <p:nvPr/>
          </p:nvSpPr>
          <p:spPr>
            <a:xfrm>
              <a:off x="1829520" y="2759846"/>
              <a:ext cx="1433513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콘텐츠 산업분야 및 역사교육 분야에서의 활용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6157211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자연언어처리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(Natural Language Processing, NLP)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7B837C-8976-4542-8251-29E763866CB2}"/>
              </a:ext>
            </a:extLst>
          </p:cNvPr>
          <p:cNvSpPr txBox="1"/>
          <p:nvPr/>
        </p:nvSpPr>
        <p:spPr>
          <a:xfrm>
            <a:off x="1229617" y="1636838"/>
            <a:ext cx="8236439" cy="971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Chatbots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개인비서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대화형 커머스 등에 활용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505BB3E-3D2F-4410-9D53-F2F80D0B3DA5}"/>
              </a:ext>
            </a:extLst>
          </p:cNvPr>
          <p:cNvGrpSpPr/>
          <p:nvPr/>
        </p:nvGrpSpPr>
        <p:grpSpPr>
          <a:xfrm>
            <a:off x="1888540" y="2682362"/>
            <a:ext cx="8414920" cy="3480016"/>
            <a:chOff x="5455715" y="6320021"/>
            <a:chExt cx="8103163" cy="3351089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17353DA9-EA01-4DB5-AD54-B9D0CC236B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55715" y="6332424"/>
              <a:ext cx="2520234" cy="3338686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262EAC62-4F61-4925-94C2-3B2E41DDE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89232" y="6332423"/>
              <a:ext cx="2394949" cy="3312368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7FC13A78-F314-4189-A454-AB9181A38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856315" y="6320021"/>
              <a:ext cx="2702563" cy="3337173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97958339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자연언어처리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(Natural Language Processing, NLP)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48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2125C11E-5D31-4DD4-958B-D886F39DB2C7}"/>
              </a:ext>
            </a:extLst>
          </p:cNvPr>
          <p:cNvGrpSpPr/>
          <p:nvPr/>
        </p:nvGrpSpPr>
        <p:grpSpPr>
          <a:xfrm>
            <a:off x="1605479" y="1562606"/>
            <a:ext cx="8645428" cy="4688773"/>
            <a:chOff x="1980863" y="2876062"/>
            <a:chExt cx="15592323" cy="8456361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38B5955-5B0A-486D-8AD1-8E208FC14977}"/>
                </a:ext>
              </a:extLst>
            </p:cNvPr>
            <p:cNvSpPr/>
            <p:nvPr/>
          </p:nvSpPr>
          <p:spPr>
            <a:xfrm>
              <a:off x="1980863" y="2876062"/>
              <a:ext cx="9979535" cy="5096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News article generation (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뉴스 기사 생성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)</a:t>
              </a:r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0BFE635D-96DA-4940-AC27-33CF6CB38B86}"/>
                </a:ext>
              </a:extLst>
            </p:cNvPr>
            <p:cNvGrpSpPr/>
            <p:nvPr/>
          </p:nvGrpSpPr>
          <p:grpSpPr>
            <a:xfrm>
              <a:off x="2396896" y="3621025"/>
              <a:ext cx="15176290" cy="7711398"/>
              <a:chOff x="179512" y="1812559"/>
              <a:chExt cx="8683752" cy="4412401"/>
            </a:xfrm>
          </p:grpSpPr>
          <p:pic>
            <p:nvPicPr>
              <p:cNvPr id="18" name="그림 17">
                <a:extLst>
                  <a:ext uri="{FF2B5EF4-FFF2-40B4-BE49-F238E27FC236}">
                    <a16:creationId xmlns:a16="http://schemas.microsoft.com/office/drawing/2014/main" id="{C5D5F307-CBD9-4E9F-82C0-073A80716E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9512" y="2732979"/>
                <a:ext cx="3658741" cy="1606277"/>
              </a:xfrm>
              <a:prstGeom prst="rect">
                <a:avLst/>
              </a:prstGeom>
            </p:spPr>
          </p:pic>
          <p:pic>
            <p:nvPicPr>
              <p:cNvPr id="19" name="그림 18">
                <a:extLst>
                  <a:ext uri="{FF2B5EF4-FFF2-40B4-BE49-F238E27FC236}">
                    <a16:creationId xmlns:a16="http://schemas.microsoft.com/office/drawing/2014/main" id="{ACB6BC92-EC5B-4DBB-B5B8-A962C4756D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9512" y="4437112"/>
                <a:ext cx="3600400" cy="1294967"/>
              </a:xfrm>
              <a:prstGeom prst="rect">
                <a:avLst/>
              </a:prstGeom>
            </p:spPr>
          </p:pic>
          <p:pic>
            <p:nvPicPr>
              <p:cNvPr id="20" name="그림 19">
                <a:extLst>
                  <a:ext uri="{FF2B5EF4-FFF2-40B4-BE49-F238E27FC236}">
                    <a16:creationId xmlns:a16="http://schemas.microsoft.com/office/drawing/2014/main" id="{FFC4358C-5FBA-4810-9733-4A48B4F476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9512" y="2109631"/>
                <a:ext cx="3649043" cy="525492"/>
              </a:xfrm>
              <a:prstGeom prst="rect">
                <a:avLst/>
              </a:prstGeom>
            </p:spPr>
          </p:pic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0062D5F7-9566-4447-A9EC-233FA4FB58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869039" y="1812559"/>
                <a:ext cx="2849315" cy="2336521"/>
              </a:xfrm>
              <a:prstGeom prst="rect">
                <a:avLst/>
              </a:prstGeom>
            </p:spPr>
          </p:pic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8D922FEC-205C-4361-A4F8-5471C729E8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24128" y="4149080"/>
                <a:ext cx="3139136" cy="2075880"/>
              </a:xfrm>
              <a:prstGeom prst="rect">
                <a:avLst/>
              </a:prstGeom>
            </p:spPr>
          </p:pic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1FC6300C-E787-459D-8237-F17928D315F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776" r="75519"/>
              <a:stretch/>
            </p:blipFill>
            <p:spPr>
              <a:xfrm>
                <a:off x="4080651" y="2846257"/>
                <a:ext cx="1571021" cy="2306045"/>
              </a:xfrm>
              <a:prstGeom prst="rect">
                <a:avLst/>
              </a:prstGeom>
            </p:spPr>
          </p:pic>
          <p:sp>
            <p:nvSpPr>
              <p:cNvPr id="24" name="오른쪽 화살표 8">
                <a:extLst>
                  <a:ext uri="{FF2B5EF4-FFF2-40B4-BE49-F238E27FC236}">
                    <a16:creationId xmlns:a16="http://schemas.microsoft.com/office/drawing/2014/main" id="{83DF9D6D-087E-42BC-AC57-E4BD0C355C12}"/>
                  </a:ext>
                </a:extLst>
              </p:cNvPr>
              <p:cNvSpPr/>
              <p:nvPr/>
            </p:nvSpPr>
            <p:spPr>
              <a:xfrm>
                <a:off x="3878140" y="3891267"/>
                <a:ext cx="234732" cy="216024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1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onstantia"/>
                  <a:ea typeface="+mn-ea"/>
                  <a:cs typeface="+mn-cs"/>
                </a:endParaRPr>
              </a:p>
            </p:txBody>
          </p:sp>
          <p:sp>
            <p:nvSpPr>
              <p:cNvPr id="25" name="오른쪽 화살표 11">
                <a:extLst>
                  <a:ext uri="{FF2B5EF4-FFF2-40B4-BE49-F238E27FC236}">
                    <a16:creationId xmlns:a16="http://schemas.microsoft.com/office/drawing/2014/main" id="{F7D24D7C-2AE6-4AF0-910C-992C891599EF}"/>
                  </a:ext>
                </a:extLst>
              </p:cNvPr>
              <p:cNvSpPr/>
              <p:nvPr/>
            </p:nvSpPr>
            <p:spPr>
              <a:xfrm>
                <a:off x="5554851" y="3891267"/>
                <a:ext cx="234732" cy="216024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1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onstantia"/>
                  <a:ea typeface="+mn-ea"/>
                  <a:cs typeface="+mn-cs"/>
                </a:endParaRPr>
              </a:p>
            </p:txBody>
          </p:sp>
          <p:sp>
            <p:nvSpPr>
              <p:cNvPr id="26" name="제목 1">
                <a:extLst>
                  <a:ext uri="{FF2B5EF4-FFF2-40B4-BE49-F238E27FC236}">
                    <a16:creationId xmlns:a16="http://schemas.microsoft.com/office/drawing/2014/main" id="{3847DCC4-70AF-4D6E-A27A-3226C4ADB65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32176" y="2372377"/>
                <a:ext cx="1109545" cy="585171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914400" rtl="0" eaLnBrk="1" latinLnBrk="1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1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sto MT"/>
                    <a:ea typeface="+mj-ea"/>
                    <a:cs typeface="+mj-cs"/>
                  </a:rPr>
                  <a:t>RNN</a:t>
                </a:r>
                <a:endParaRPr kumimoji="0" lang="en-US" altLang="ko-KR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sto MT"/>
                  <a:ea typeface="+mj-ea"/>
                  <a:cs typeface="+mj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7809481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자연언어처리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(Natural Language Processing, NLP)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49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48D9E8DA-5798-4E93-A224-F4E344E913CB}"/>
              </a:ext>
            </a:extLst>
          </p:cNvPr>
          <p:cNvGrpSpPr/>
          <p:nvPr/>
        </p:nvGrpSpPr>
        <p:grpSpPr>
          <a:xfrm>
            <a:off x="1819030" y="1489977"/>
            <a:ext cx="8066115" cy="4755131"/>
            <a:chOff x="1980864" y="2460843"/>
            <a:chExt cx="13733667" cy="8096263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397DB054-A8C1-4396-B8D4-A2694619D39F}"/>
                </a:ext>
              </a:extLst>
            </p:cNvPr>
            <p:cNvGrpSpPr/>
            <p:nvPr/>
          </p:nvGrpSpPr>
          <p:grpSpPr>
            <a:xfrm>
              <a:off x="1980864" y="2460843"/>
              <a:ext cx="7730016" cy="8096263"/>
              <a:chOff x="1980864" y="2460843"/>
              <a:chExt cx="7730016" cy="8096263"/>
            </a:xfrm>
          </p:grpSpPr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FA82ACCC-61B5-4270-8FEE-1C59C947190B}"/>
                  </a:ext>
                </a:extLst>
              </p:cNvPr>
              <p:cNvSpPr/>
              <p:nvPr/>
            </p:nvSpPr>
            <p:spPr>
              <a:xfrm>
                <a:off x="1980864" y="2460843"/>
                <a:ext cx="7730016" cy="761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- Open AI GPT </a:t>
                </a:r>
                <a:r>
                  <a:rPr kumimoji="0" lang="ko-KR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시리즈</a:t>
                </a:r>
                <a:endPara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A53B16CA-CECC-4F99-90C5-5AE6A444A8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88977" y="3569994"/>
                <a:ext cx="5894319" cy="855627"/>
              </a:xfrm>
              <a:prstGeom prst="rect">
                <a:avLst/>
              </a:prstGeom>
            </p:spPr>
          </p:pic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07E95A92-E103-4BFA-BEC2-F508966B7C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80864" y="4714470"/>
                <a:ext cx="7730016" cy="2499592"/>
              </a:xfrm>
              <a:prstGeom prst="rect">
                <a:avLst/>
              </a:prstGeom>
            </p:spPr>
          </p:pic>
          <p:pic>
            <p:nvPicPr>
              <p:cNvPr id="33" name="그림 32">
                <a:extLst>
                  <a:ext uri="{FF2B5EF4-FFF2-40B4-BE49-F238E27FC236}">
                    <a16:creationId xmlns:a16="http://schemas.microsoft.com/office/drawing/2014/main" id="{0EE6F1D1-D153-4DE3-A605-FA1ED22CCF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40498" y="7502911"/>
                <a:ext cx="6511374" cy="3054195"/>
              </a:xfrm>
              <a:prstGeom prst="rect">
                <a:avLst/>
              </a:prstGeom>
            </p:spPr>
          </p:pic>
        </p:grpSp>
        <p:pic>
          <p:nvPicPr>
            <p:cNvPr id="29" name="그림 28" descr="텍스트이(가) 표시된 사진&#10;&#10;자동 생성된 설명">
              <a:extLst>
                <a:ext uri="{FF2B5EF4-FFF2-40B4-BE49-F238E27FC236}">
                  <a16:creationId xmlns:a16="http://schemas.microsoft.com/office/drawing/2014/main" id="{62C377CC-2572-4D9D-89C6-E29BF47225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710880" y="3172585"/>
              <a:ext cx="6003651" cy="723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0643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8007032" cy="489557"/>
            <a:chOff x="1189916" y="1144994"/>
            <a:chExt cx="8007032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1963</a:t>
              </a: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년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, Larry Roberts</a:t>
              </a:r>
              <a:endParaRPr kumimoji="0" lang="ko-Kore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AE33A8-4635-407A-92E1-8E406D31A7FF}"/>
              </a:ext>
            </a:extLst>
          </p:cNvPr>
          <p:cNvSpPr txBox="1"/>
          <p:nvPr/>
        </p:nvSpPr>
        <p:spPr>
          <a:xfrm>
            <a:off x="3734814" y="4728067"/>
            <a:ext cx="4722372" cy="1147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시각 세계를 간단한 기하학적 형상으로 단순화하고</a:t>
            </a:r>
            <a:r>
              <a:rPr lang="en-US" altLang="ko-KR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</a:t>
            </a:r>
            <a:r>
              <a:rPr lang="ko-KR" altLang="en-US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형상을 다시 만들어 냄 </a:t>
            </a:r>
            <a:endParaRPr lang="en-US" altLang="ko-KR" sz="2400" b="1" kern="0" dirty="0">
              <a:solidFill>
                <a:srgbClr val="FF505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FC23878-E4D9-4AAF-8963-305438314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6402" y="1812147"/>
            <a:ext cx="6599197" cy="262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02201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자연언어처리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(Natural Language Processing, NLP)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50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B64181D-FC49-43AE-B8E3-FEC1FE561A57}"/>
              </a:ext>
            </a:extLst>
          </p:cNvPr>
          <p:cNvGrpSpPr/>
          <p:nvPr/>
        </p:nvGrpSpPr>
        <p:grpSpPr>
          <a:xfrm>
            <a:off x="1303047" y="1613380"/>
            <a:ext cx="8960400" cy="1942583"/>
            <a:chOff x="1829520" y="2586612"/>
            <a:chExt cx="8960400" cy="194258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D714FBAA-5290-43D9-A660-EA4763278A63}"/>
                </a:ext>
              </a:extLst>
            </p:cNvPr>
            <p:cNvSpPr/>
            <p:nvPr/>
          </p:nvSpPr>
          <p:spPr>
            <a:xfrm>
              <a:off x="1829520" y="2586612"/>
              <a:ext cx="8316913" cy="5096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구글의 초거대 언어 모델 </a:t>
              </a:r>
              <a:r>
                <a:rPr kumimoji="0" lang="en-US" altLang="ko-KR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PaLM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(</a:t>
              </a: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Pathways Language Model)</a:t>
              </a:r>
              <a:endPara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2281712F-7EAB-48E0-A51A-9D75D5316A3A}"/>
                </a:ext>
              </a:extLst>
            </p:cNvPr>
            <p:cNvSpPr/>
            <p:nvPr/>
          </p:nvSpPr>
          <p:spPr>
            <a:xfrm>
              <a:off x="2045567" y="3096239"/>
              <a:ext cx="8744353" cy="14329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R="0" lvl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구글의 새로운 언어모델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.</a:t>
              </a:r>
            </a:p>
            <a:p>
              <a:pPr marR="0" lvl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kumimoji="0" lang="en-US" altLang="ko-KR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OpenAI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en-US" altLang="ko-KR" sz="2000" dirty="0">
                  <a:solidFill>
                    <a:srgbClr val="FF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GPT-3</a:t>
              </a:r>
              <a:r>
                <a:rPr lang="ko-KR" altLang="en-US" sz="2000" dirty="0">
                  <a:solidFill>
                    <a:srgbClr val="FF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보다 약 </a:t>
              </a:r>
              <a:r>
                <a:rPr lang="en-US" altLang="ko-KR" sz="2000" dirty="0">
                  <a:solidFill>
                    <a:srgbClr val="FF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3</a:t>
              </a:r>
              <a:r>
                <a:rPr lang="ko-KR" altLang="en-US" sz="2000" dirty="0">
                  <a:solidFill>
                    <a:srgbClr val="FF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배 큰 </a:t>
              </a:r>
              <a:r>
                <a:rPr lang="en-US" altLang="ko-KR" sz="2000" dirty="0">
                  <a:solidFill>
                    <a:srgbClr val="FF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5,400</a:t>
              </a:r>
              <a:r>
                <a:rPr lang="ko-KR" altLang="en-US" sz="2000" dirty="0">
                  <a:solidFill>
                    <a:srgbClr val="FF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억 개의 </a:t>
              </a:r>
              <a:r>
                <a:rPr lang="ko-KR" altLang="en-US" sz="2000" dirty="0" err="1">
                  <a:solidFill>
                    <a:srgbClr val="FF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파라미터를</a:t>
              </a:r>
              <a:r>
                <a:rPr lang="ko-KR" altLang="en-US" sz="2000" dirty="0">
                  <a:solidFill>
                    <a:srgbClr val="FF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가짐</a:t>
              </a:r>
              <a:endParaRPr lang="en-US" altLang="ko-KR" sz="2000" dirty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  <a:p>
              <a:pPr marR="0" lvl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자연어 이해 및 생성</a:t>
              </a: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,</a:t>
              </a: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산술 등 다양한 문제를 해결할 수 있는 단일 </a:t>
              </a: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AI</a:t>
              </a: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모델</a:t>
              </a:r>
              <a:endPara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pic>
        <p:nvPicPr>
          <p:cNvPr id="18" name="그림 17">
            <a:extLst>
              <a:ext uri="{FF2B5EF4-FFF2-40B4-BE49-F238E27FC236}">
                <a16:creationId xmlns:a16="http://schemas.microsoft.com/office/drawing/2014/main" id="{D1640746-0671-4AF6-957F-2B144F24BF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5119" y="3862372"/>
            <a:ext cx="6192254" cy="225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1918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자연언어처리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(Natural Language Processing, NLP)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51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3A12FDE-67DC-4725-895C-883CAECC8E13}"/>
              </a:ext>
            </a:extLst>
          </p:cNvPr>
          <p:cNvSpPr/>
          <p:nvPr/>
        </p:nvSpPr>
        <p:spPr>
          <a:xfrm>
            <a:off x="1289700" y="1682506"/>
            <a:ext cx="7245992" cy="5096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구글의 초거대 언어 모델 </a:t>
            </a:r>
            <a:r>
              <a:rPr kumimoji="0" lang="en-US" altLang="ko-KR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PaLM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Pathways Language Model)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F9482EB3-D9C9-4BA5-B2E7-B15171C4D213}"/>
              </a:ext>
            </a:extLst>
          </p:cNvPr>
          <p:cNvGrpSpPr/>
          <p:nvPr/>
        </p:nvGrpSpPr>
        <p:grpSpPr>
          <a:xfrm>
            <a:off x="1232260" y="2396090"/>
            <a:ext cx="10365576" cy="3109360"/>
            <a:chOff x="1524721" y="3664518"/>
            <a:chExt cx="20028199" cy="7723218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3684167-1F9A-4DA0-90F3-675E78700A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4721" y="3664518"/>
              <a:ext cx="7111280" cy="3197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>
              <a:extLst>
                <a:ext uri="{FF2B5EF4-FFF2-40B4-BE49-F238E27FC236}">
                  <a16:creationId xmlns:a16="http://schemas.microsoft.com/office/drawing/2014/main" id="{47987275-0BF6-4D5A-B135-83489E4E5A0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94001" y="6792003"/>
              <a:ext cx="5096932" cy="45957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2BDBD3BE-F51B-45EA-9580-F6D2F6E07DF5}"/>
                </a:ext>
              </a:extLst>
            </p:cNvPr>
            <p:cNvSpPr/>
            <p:nvPr/>
          </p:nvSpPr>
          <p:spPr>
            <a:xfrm>
              <a:off x="9160213" y="4064844"/>
              <a:ext cx="11791620" cy="28932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R="0" lvl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lang="ko-KR" altLang="en-US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다양한 </a:t>
              </a:r>
              <a:r>
                <a:rPr lang="en-US" altLang="ko-KR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NLP </a:t>
              </a:r>
              <a:r>
                <a:rPr lang="ko-KR" altLang="en-US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벤치마크 데이터 셋에서 </a:t>
              </a:r>
              <a:r>
                <a:rPr lang="en-US" altLang="ko-KR" sz="16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GPT</a:t>
              </a:r>
              <a:r>
                <a:rPr lang="en-US" altLang="ko-KR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-3 </a:t>
              </a:r>
              <a:r>
                <a:rPr lang="ko-KR" altLang="en-US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등의 기존 모델보다 더 나은 성능을 보여줌</a:t>
              </a:r>
              <a:endParaRPr lang="en-US" altLang="ko-K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  <a:p>
              <a:pPr marR="0" lvl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lang="ko-KR" altLang="en-US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영어 뿐만 아니라 다국어 문제에서도 좋은 성능을 보여줌</a:t>
              </a:r>
              <a:endParaRPr lang="en-US" altLang="ko-K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5A8CE1C-E9CA-44E9-9046-4CD00F312C01}"/>
                </a:ext>
              </a:extLst>
            </p:cNvPr>
            <p:cNvSpPr/>
            <p:nvPr/>
          </p:nvSpPr>
          <p:spPr>
            <a:xfrm>
              <a:off x="9160213" y="7396358"/>
              <a:ext cx="12392707" cy="28932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lang="ko-KR" altLang="en-US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최신 벤치마크인 </a:t>
              </a:r>
              <a:r>
                <a:rPr lang="en-US" altLang="ko-KR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BIG-bench</a:t>
              </a:r>
              <a:r>
                <a:rPr lang="ko-KR" altLang="en-US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에서는 </a:t>
              </a:r>
              <a:r>
                <a:rPr lang="en-US" altLang="ko-KR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AI </a:t>
              </a:r>
              <a:r>
                <a:rPr lang="ko-KR" altLang="en-US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모델은 물론 인간 평균을 능가함</a:t>
              </a:r>
              <a:endParaRPr lang="en-US" altLang="ko-K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en-US" altLang="ko-KR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lang="ko-KR" altLang="en-US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산술 영역에서도 </a:t>
              </a:r>
              <a:r>
                <a:rPr lang="en-US" altLang="ko-KR" sz="16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PaLM</a:t>
              </a:r>
              <a:r>
                <a:rPr lang="ko-KR" altLang="en-US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은 초등학교 수준 수학문제 데이터셋에서 기존 모델 최고 점수인 </a:t>
              </a:r>
              <a:r>
                <a:rPr lang="en-US" altLang="ko-KR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GPT-3</a:t>
              </a:r>
              <a:r>
                <a:rPr lang="ko-KR" altLang="en-US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의 </a:t>
              </a:r>
              <a:r>
                <a:rPr lang="en-US" altLang="ko-KR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55%</a:t>
              </a:r>
              <a:r>
                <a:rPr lang="ko-KR" altLang="en-US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를 뛰어넘는 </a:t>
              </a:r>
              <a:r>
                <a:rPr lang="en-US" altLang="ko-KR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58%</a:t>
              </a:r>
              <a:r>
                <a:rPr lang="ko-KR" altLang="en-US" sz="16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의 문제를 품</a:t>
              </a:r>
              <a:endParaRPr lang="en-US" altLang="ko-K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132685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자연언어처리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(Natural Language Processing, NLP)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52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3A12FDE-67DC-4725-895C-883CAECC8E13}"/>
              </a:ext>
            </a:extLst>
          </p:cNvPr>
          <p:cNvSpPr/>
          <p:nvPr/>
        </p:nvSpPr>
        <p:spPr>
          <a:xfrm>
            <a:off x="1289700" y="1682506"/>
            <a:ext cx="7245992" cy="971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기계 번역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 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예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파파고를 이용한 외국어 자동 번역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한국어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-&gt;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영어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)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4FD3A1F-D236-4D8F-AB4B-49D647C533E0}"/>
              </a:ext>
            </a:extLst>
          </p:cNvPr>
          <p:cNvGrpSpPr/>
          <p:nvPr/>
        </p:nvGrpSpPr>
        <p:grpSpPr>
          <a:xfrm>
            <a:off x="1643948" y="3158090"/>
            <a:ext cx="9627236" cy="2626861"/>
            <a:chOff x="1133808" y="4722095"/>
            <a:chExt cx="18142691" cy="4950364"/>
          </a:xfrm>
        </p:grpSpPr>
        <p:pic>
          <p:nvPicPr>
            <p:cNvPr id="16" name="Picture 2">
              <a:extLst>
                <a:ext uri="{FF2B5EF4-FFF2-40B4-BE49-F238E27FC236}">
                  <a16:creationId xmlns:a16="http://schemas.microsoft.com/office/drawing/2014/main" id="{AB4C67BB-9272-4153-B9EB-FED68D0E1A1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3808" y="4722095"/>
              <a:ext cx="7564172" cy="3919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" name="그림 16" descr="텍스트이(가) 표시된 사진&#10;&#10;자동 생성된 설명">
              <a:extLst>
                <a:ext uri="{FF2B5EF4-FFF2-40B4-BE49-F238E27FC236}">
                  <a16:creationId xmlns:a16="http://schemas.microsoft.com/office/drawing/2014/main" id="{04F1F553-D938-44B6-BE05-65D696E1B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24649" y="4968976"/>
              <a:ext cx="9851850" cy="3466815"/>
            </a:xfrm>
            <a:prstGeom prst="rect">
              <a:avLst/>
            </a:prstGeom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4896E43-615B-4F02-BC87-4C69F06A6DFC}"/>
                </a:ext>
              </a:extLst>
            </p:cNvPr>
            <p:cNvSpPr/>
            <p:nvPr/>
          </p:nvSpPr>
          <p:spPr>
            <a:xfrm>
              <a:off x="5559641" y="9162832"/>
              <a:ext cx="7730016" cy="5096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점점 진화하고 있다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!</a:t>
              </a:r>
            </a:p>
          </p:txBody>
        </p: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E86893A5-5201-4F06-A7B6-6DF9246E0CD8}"/>
                </a:ext>
              </a:extLst>
            </p:cNvPr>
            <p:cNvCxnSpPr/>
            <p:nvPr/>
          </p:nvCxnSpPr>
          <p:spPr>
            <a:xfrm>
              <a:off x="8776187" y="6794451"/>
              <a:ext cx="557382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805393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음성인식 및 합성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(Speech Recognition / Synthesis)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53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542F98C-C1EA-4547-AE52-649BD857D7C0}"/>
              </a:ext>
            </a:extLst>
          </p:cNvPr>
          <p:cNvGrpSpPr/>
          <p:nvPr/>
        </p:nvGrpSpPr>
        <p:grpSpPr>
          <a:xfrm>
            <a:off x="2453368" y="1764884"/>
            <a:ext cx="7285263" cy="4501462"/>
            <a:chOff x="3382737" y="2648663"/>
            <a:chExt cx="13363652" cy="8257214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A3FBA96-CC24-4501-ACE3-A62BAA6CA4C9}"/>
                </a:ext>
              </a:extLst>
            </p:cNvPr>
            <p:cNvSpPr/>
            <p:nvPr/>
          </p:nvSpPr>
          <p:spPr>
            <a:xfrm>
              <a:off x="4255482" y="2648663"/>
              <a:ext cx="1017984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음성 인식 기술을 활용하여 동영상의 자막을 자동 생성</a:t>
              </a:r>
              <a:endPara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pic>
          <p:nvPicPr>
            <p:cNvPr id="20" name="Picture 2">
              <a:extLst>
                <a:ext uri="{FF2B5EF4-FFF2-40B4-BE49-F238E27FC236}">
                  <a16:creationId xmlns:a16="http://schemas.microsoft.com/office/drawing/2014/main" id="{6B649776-1410-4C8D-8318-1DAC6A1BB1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82737" y="3389531"/>
              <a:ext cx="13363652" cy="7516346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92495110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음성인식 및 합성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(Speech Recognition / Synthesis)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54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29B2D2E-A72F-4992-8E5D-E0D4C2D54F45}"/>
              </a:ext>
            </a:extLst>
          </p:cNvPr>
          <p:cNvGrpSpPr/>
          <p:nvPr/>
        </p:nvGrpSpPr>
        <p:grpSpPr>
          <a:xfrm>
            <a:off x="2452590" y="2055695"/>
            <a:ext cx="6574570" cy="4052274"/>
            <a:chOff x="4304250" y="3387186"/>
            <a:chExt cx="10252998" cy="6319495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90F11A5-2417-40B7-9748-36EBEA8F38A0}"/>
                </a:ext>
              </a:extLst>
            </p:cNvPr>
            <p:cNvSpPr/>
            <p:nvPr/>
          </p:nvSpPr>
          <p:spPr>
            <a:xfrm>
              <a:off x="4304250" y="3387186"/>
              <a:ext cx="1008231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특정 인물의 목소리를 학습 후 학습 데이터 외 음성 생성</a:t>
              </a:r>
            </a:p>
          </p:txBody>
        </p:sp>
        <p:pic>
          <p:nvPicPr>
            <p:cNvPr id="13" name="온라인 미디어 1" title="네이버 클로바 | 유인나 목소리 - Making film (full ver.)">
              <a:hlinkClick r:id="" action="ppaction://media"/>
              <a:extLst>
                <a:ext uri="{FF2B5EF4-FFF2-40B4-BE49-F238E27FC236}">
                  <a16:creationId xmlns:a16="http://schemas.microsoft.com/office/drawing/2014/main" id="{E480486F-CE7C-4AED-AED7-AFF30B368063}"/>
                </a:ext>
              </a:extLst>
            </p:cNvPr>
            <p:cNvPicPr>
              <a:picLocks noRot="1" noChangeAspect="1"/>
            </p:cNvPicPr>
            <p:nvPr>
              <a:videoFile r:link="rId1"/>
            </p:nvPr>
          </p:nvPicPr>
          <p:blipFill>
            <a:blip r:embed="rId4"/>
            <a:stretch>
              <a:fillRect/>
            </a:stretch>
          </p:blipFill>
          <p:spPr>
            <a:xfrm>
              <a:off x="4927600" y="4265930"/>
              <a:ext cx="9629648" cy="5440751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784869228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음성인식 및 합성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(Speech Recognition / Synthesis)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55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334F76E-9402-42E4-AA08-73085C71C804}"/>
              </a:ext>
            </a:extLst>
          </p:cNvPr>
          <p:cNvGrpSpPr/>
          <p:nvPr/>
        </p:nvGrpSpPr>
        <p:grpSpPr>
          <a:xfrm>
            <a:off x="3251502" y="1775964"/>
            <a:ext cx="5688996" cy="4423470"/>
            <a:chOff x="4054445" y="2737563"/>
            <a:chExt cx="11262520" cy="8757155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C8DE35C-0482-4DD6-A68B-78F7ACBB7E27}"/>
                </a:ext>
              </a:extLst>
            </p:cNvPr>
            <p:cNvSpPr/>
            <p:nvPr/>
          </p:nvSpPr>
          <p:spPr>
            <a:xfrm>
              <a:off x="4304250" y="2737563"/>
              <a:ext cx="10082310" cy="7920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몇년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전까지의 인공지능 스피커</a:t>
              </a:r>
            </a:p>
          </p:txBody>
        </p:sp>
        <p:pic>
          <p:nvPicPr>
            <p:cNvPr id="16" name="온라인 미디어 2" title="구글홈vs카카오미니vs클로바 퀴즈 대결! 과연 1위는? ‘전국 AI스피커 자랑’ 1탄 (주리를틀어라)">
              <a:hlinkClick r:id="" action="ppaction://media"/>
              <a:extLst>
                <a:ext uri="{FF2B5EF4-FFF2-40B4-BE49-F238E27FC236}">
                  <a16:creationId xmlns:a16="http://schemas.microsoft.com/office/drawing/2014/main" id="{326ED40E-AB9B-4679-AEB8-6D1C69D8CB18}"/>
                </a:ext>
              </a:extLst>
            </p:cNvPr>
            <p:cNvPicPr>
              <a:picLocks noRot="1" noChangeAspect="1"/>
            </p:cNvPicPr>
            <p:nvPr>
              <a:videoFile r:link="rId1"/>
            </p:nvPr>
          </p:nvPicPr>
          <p:blipFill>
            <a:blip r:embed="rId4"/>
            <a:stretch>
              <a:fillRect/>
            </a:stretch>
          </p:blipFill>
          <p:spPr>
            <a:xfrm>
              <a:off x="4054445" y="3957404"/>
              <a:ext cx="11262520" cy="6363324"/>
            </a:xfrm>
            <a:prstGeom prst="rect">
              <a:avLst/>
            </a:prstGeom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B257A50A-F93E-420B-8B1D-7DDE5E4107CA}"/>
                </a:ext>
              </a:extLst>
            </p:cNvPr>
            <p:cNvSpPr/>
            <p:nvPr/>
          </p:nvSpPr>
          <p:spPr>
            <a:xfrm>
              <a:off x="4304250" y="10702619"/>
              <a:ext cx="10082310" cy="7920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지금은 훨씬 더 발전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!</a:t>
              </a: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737183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음성인식 및 합성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(Speech Recognition / Synthesis)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56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BCF94B1-77D6-4401-A2C2-827078F30F89}"/>
              </a:ext>
            </a:extLst>
          </p:cNvPr>
          <p:cNvGrpSpPr/>
          <p:nvPr/>
        </p:nvGrpSpPr>
        <p:grpSpPr>
          <a:xfrm>
            <a:off x="2159000" y="2015545"/>
            <a:ext cx="7874000" cy="3769406"/>
            <a:chOff x="2679700" y="2835585"/>
            <a:chExt cx="14960600" cy="7161871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682D9C86-17C2-4715-BCD5-C9210AEEB4B2}"/>
                </a:ext>
              </a:extLst>
            </p:cNvPr>
            <p:cNvSpPr/>
            <p:nvPr/>
          </p:nvSpPr>
          <p:spPr>
            <a:xfrm>
              <a:off x="2679700" y="2835585"/>
              <a:ext cx="149606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노래의 가사나 가수에 대한 정보 뿐만 아니라 음향적인 측면까지 분석하여 추천</a:t>
              </a:r>
              <a:endPara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FD8463A2-AB97-4039-9A6A-738FB9D1A2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99711" y="4147020"/>
              <a:ext cx="11720578" cy="58504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8340299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음성인식 및 합성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(Speech Recognition / Synthesis)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18EB8AD-ED46-4E9A-9522-0B040C8F1332}"/>
              </a:ext>
            </a:extLst>
          </p:cNvPr>
          <p:cNvSpPr/>
          <p:nvPr/>
        </p:nvSpPr>
        <p:spPr>
          <a:xfrm>
            <a:off x="1377950" y="2067235"/>
            <a:ext cx="88646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현재 나오고 있는 음악을 분석해 노래의 제목과 아티스트 정보 등을 제공 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E7A54F5-119C-4F2E-BF77-D5D585B7CC14}"/>
              </a:ext>
            </a:extLst>
          </p:cNvPr>
          <p:cNvGrpSpPr/>
          <p:nvPr/>
        </p:nvGrpSpPr>
        <p:grpSpPr>
          <a:xfrm>
            <a:off x="2279497" y="2628748"/>
            <a:ext cx="7177007" cy="3206181"/>
            <a:chOff x="2784116" y="3750331"/>
            <a:chExt cx="14751768" cy="6590050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D7217AE-04B6-4282-BBE7-C4556E011C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84116" y="3750331"/>
              <a:ext cx="5080000" cy="6578600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1C334553-F8A0-41BD-9C1F-27D63B9B52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21526" y="3750331"/>
              <a:ext cx="9414358" cy="659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4060807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음성인식 및 합성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(Speech Recognition / Synthesis)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58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E90E23A-0796-48EC-8126-76AA8897C132}"/>
              </a:ext>
            </a:extLst>
          </p:cNvPr>
          <p:cNvGrpSpPr/>
          <p:nvPr/>
        </p:nvGrpSpPr>
        <p:grpSpPr>
          <a:xfrm>
            <a:off x="1342828" y="1904713"/>
            <a:ext cx="10027906" cy="3588776"/>
            <a:chOff x="2121762" y="2835585"/>
            <a:chExt cx="16091557" cy="5758830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86589CB-7D62-48B4-90FA-45AF1184FD1A}"/>
                </a:ext>
              </a:extLst>
            </p:cNvPr>
            <p:cNvSpPr/>
            <p:nvPr/>
          </p:nvSpPr>
          <p:spPr>
            <a:xfrm>
              <a:off x="2121762" y="2835585"/>
              <a:ext cx="149606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뮤지션의 음성을 분석해 새로운 노래에 적용하는 음성 합성에 활용</a:t>
              </a:r>
              <a:endPara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pic>
          <p:nvPicPr>
            <p:cNvPr id="19" name="온라인 미디어 1" descr="[소름 주의] AI가 부활시킨 故 김광석 목소리로 울려 퍼지는 ＜보고싶다♬＞ㅣ신년특집 세기의 대결 AI vs 인간(aivshuman)ㅣSBS ENTER.">
              <a:hlinkClick r:id="" action="ppaction://media"/>
              <a:extLst>
                <a:ext uri="{FF2B5EF4-FFF2-40B4-BE49-F238E27FC236}">
                  <a16:creationId xmlns:a16="http://schemas.microsoft.com/office/drawing/2014/main" id="{A2C0BD1F-FEA1-4EF5-98B5-635B08052237}"/>
                </a:ext>
              </a:extLst>
            </p:cNvPr>
            <p:cNvPicPr>
              <a:picLocks noRot="1" noChangeAspect="1"/>
            </p:cNvPicPr>
            <p:nvPr>
              <a:videoFile r:link="rId1"/>
            </p:nvPr>
          </p:nvPicPr>
          <p:blipFill>
            <a:blip r:embed="rId4"/>
            <a:stretch>
              <a:fillRect/>
            </a:stretch>
          </p:blipFill>
          <p:spPr>
            <a:xfrm>
              <a:off x="2121762" y="4160200"/>
              <a:ext cx="7848169" cy="4434215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55451EC1-77A8-40AA-92B8-C4E3719D12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4485" r="30613" b="10735"/>
            <a:stretch/>
          </p:blipFill>
          <p:spPr>
            <a:xfrm>
              <a:off x="10160000" y="4160200"/>
              <a:ext cx="8053319" cy="44342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426633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멀티모달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(Multi-Modal) : Image-to-Text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59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6FB2209-2D34-4BA5-9D65-94CFAD956E25}"/>
              </a:ext>
            </a:extLst>
          </p:cNvPr>
          <p:cNvGrpSpPr/>
          <p:nvPr/>
        </p:nvGrpSpPr>
        <p:grpSpPr>
          <a:xfrm>
            <a:off x="1990026" y="1675652"/>
            <a:ext cx="8211947" cy="4548448"/>
            <a:chOff x="1829520" y="2835585"/>
            <a:chExt cx="14747076" cy="8168137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6C035B38-D51C-40C5-AE39-4C82CC57B656}"/>
                </a:ext>
              </a:extLst>
            </p:cNvPr>
            <p:cNvSpPr/>
            <p:nvPr/>
          </p:nvSpPr>
          <p:spPr>
            <a:xfrm>
              <a:off x="1829520" y="2835585"/>
              <a:ext cx="1203303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컴퓨터 비전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+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자연어 처리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: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이미지 </a:t>
              </a:r>
              <a:r>
                <a:rPr kumimoji="0" lang="ko-KR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캡셔닝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(Image Captioning)</a:t>
              </a:r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FF3BF880-4263-4EE5-B17B-B7BFEBFFD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43404" y="3779520"/>
              <a:ext cx="12833192" cy="72242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54121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8007032" cy="489557"/>
            <a:chOff x="1189916" y="1144994"/>
            <a:chExt cx="8007032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1970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년대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, David Marr</a:t>
              </a:r>
              <a:endParaRPr kumimoji="0" lang="ko-Kore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AE33A8-4635-407A-92E1-8E406D31A7FF}"/>
              </a:ext>
            </a:extLst>
          </p:cNvPr>
          <p:cNvSpPr txBox="1"/>
          <p:nvPr/>
        </p:nvSpPr>
        <p:spPr>
          <a:xfrm>
            <a:off x="1651000" y="4966827"/>
            <a:ext cx="8890000" cy="593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1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이미지를 간단한 특징들로 쪼갰다가 합치는 방식을 사용</a:t>
            </a:r>
            <a:endParaRPr lang="en-US" altLang="ko-KR" sz="2400" b="1" kern="0" dirty="0">
              <a:solidFill>
                <a:srgbClr val="FF505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BCEF43F-D8B4-4C7A-9063-A8BF6A4C37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58"/>
          <a:stretch/>
        </p:blipFill>
        <p:spPr>
          <a:xfrm>
            <a:off x="3743960" y="1728737"/>
            <a:ext cx="4704080" cy="3249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80231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시각 질의 응답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(Visual Question Answering)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60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F7EF054-FD58-40B7-8BEA-11F209A4A30E}"/>
              </a:ext>
            </a:extLst>
          </p:cNvPr>
          <p:cNvGrpSpPr/>
          <p:nvPr/>
        </p:nvGrpSpPr>
        <p:grpSpPr>
          <a:xfrm>
            <a:off x="1345189" y="2345265"/>
            <a:ext cx="10381171" cy="2768715"/>
            <a:chOff x="1632960" y="4689824"/>
            <a:chExt cx="18066214" cy="4818358"/>
          </a:xfrm>
        </p:grpSpPr>
        <p:pic>
          <p:nvPicPr>
            <p:cNvPr id="24" name="그림 23" descr="텍스트이(가) 표시된 사진&#10;&#10;자동 생성된 설명">
              <a:extLst>
                <a:ext uri="{FF2B5EF4-FFF2-40B4-BE49-F238E27FC236}">
                  <a16:creationId xmlns:a16="http://schemas.microsoft.com/office/drawing/2014/main" id="{C0377659-3F46-469F-8A6D-A7E48F16D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76992" y="4837261"/>
              <a:ext cx="9222182" cy="4500866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3555A53B-D117-4588-A86E-AE9FECAE7F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32960" y="4689824"/>
              <a:ext cx="8529047" cy="48183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5943573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영화 요약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/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리뷰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AI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61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5AFB576-7FCF-4B88-85D1-2EE8E441E7B1}"/>
              </a:ext>
            </a:extLst>
          </p:cNvPr>
          <p:cNvGrpSpPr/>
          <p:nvPr/>
        </p:nvGrpSpPr>
        <p:grpSpPr>
          <a:xfrm>
            <a:off x="1669418" y="2209891"/>
            <a:ext cx="8853163" cy="3477625"/>
            <a:chOff x="1955771" y="3855505"/>
            <a:chExt cx="15505512" cy="6090745"/>
          </a:xfrm>
        </p:grpSpPr>
        <p:pic>
          <p:nvPicPr>
            <p:cNvPr id="17" name="Picture 4" descr="기생충&amp;#39; 1차 예고편 - YouTube">
              <a:extLst>
                <a:ext uri="{FF2B5EF4-FFF2-40B4-BE49-F238E27FC236}">
                  <a16:creationId xmlns:a16="http://schemas.microsoft.com/office/drawing/2014/main" id="{606FF2B5-7BE6-4F4F-AC55-1C679D6896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55771" y="4593439"/>
              <a:ext cx="8204229" cy="4614879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C6F57041-E4CA-4BAF-B008-7A5ADAAD0129}"/>
                </a:ext>
              </a:extLst>
            </p:cNvPr>
            <p:cNvGrpSpPr/>
            <p:nvPr/>
          </p:nvGrpSpPr>
          <p:grpSpPr>
            <a:xfrm>
              <a:off x="11824109" y="3855505"/>
              <a:ext cx="5637174" cy="6090745"/>
              <a:chOff x="12037051" y="4864460"/>
              <a:chExt cx="5637174" cy="6090745"/>
            </a:xfrm>
          </p:grpSpPr>
          <p:sp>
            <p:nvSpPr>
              <p:cNvPr id="19" name="말풍선: 모서리가 둥근 사각형 18">
                <a:extLst>
                  <a:ext uri="{FF2B5EF4-FFF2-40B4-BE49-F238E27FC236}">
                    <a16:creationId xmlns:a16="http://schemas.microsoft.com/office/drawing/2014/main" id="{6FA9B114-16E0-4AA3-9AE8-CF5C1BE9A070}"/>
                  </a:ext>
                </a:extLst>
              </p:cNvPr>
              <p:cNvSpPr/>
              <p:nvPr/>
            </p:nvSpPr>
            <p:spPr>
              <a:xfrm>
                <a:off x="12037051" y="4864460"/>
                <a:ext cx="5637174" cy="1523814"/>
              </a:xfrm>
              <a:prstGeom prst="wedgeRoundRectCallout">
                <a:avLst>
                  <a:gd name="adj1" fmla="val -7279"/>
                  <a:gd name="adj2" fmla="val 77296"/>
                  <a:gd name="adj3" fmla="val 16667"/>
                </a:avLst>
              </a:prstGeom>
              <a:solidFill>
                <a:srgbClr val="FFFFFF"/>
              </a:solidFill>
              <a:ln w="22225" cap="flat" cmpd="sng" algn="ctr">
                <a:solidFill>
                  <a:srgbClr val="B2B2B2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"</a:t>
                </a:r>
                <a:r>
                  <a:rPr kumimoji="0" lang="ko-KR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상승과 하강으로 명징하게 직조해낸</a:t>
                </a:r>
                <a:endPara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신랄하면서 처연한 계급 우화</a:t>
                </a:r>
                <a:r>
                  <a:rPr kumimoji="0" lang="en-US" altLang="ko-KR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"</a:t>
                </a:r>
              </a:p>
            </p:txBody>
          </p:sp>
          <p:pic>
            <p:nvPicPr>
              <p:cNvPr id="20" name="그림 19">
                <a:extLst>
                  <a:ext uri="{FF2B5EF4-FFF2-40B4-BE49-F238E27FC236}">
                    <a16:creationId xmlns:a16="http://schemas.microsoft.com/office/drawing/2014/main" id="{172474AE-8A68-4115-A01D-B293C97402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597385" y="7138873"/>
                <a:ext cx="2310670" cy="381633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19225134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인공지능 비서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62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온라인 미디어 2" title="Google Duplex: A.I. Assistant Calls Local Businesses To Make Appointments">
            <a:hlinkClick r:id="" action="ppaction://media"/>
            <a:extLst>
              <a:ext uri="{FF2B5EF4-FFF2-40B4-BE49-F238E27FC236}">
                <a16:creationId xmlns:a16="http://schemas.microsoft.com/office/drawing/2014/main" id="{D9E0BFFE-83EC-4299-8161-D73677D539F4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841204" y="1838960"/>
            <a:ext cx="6509592" cy="367792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3B3FCF0-AD9D-473E-AB96-4CE75E1660BD}"/>
              </a:ext>
            </a:extLst>
          </p:cNvPr>
          <p:cNvSpPr txBox="1"/>
          <p:nvPr/>
        </p:nvSpPr>
        <p:spPr>
          <a:xfrm>
            <a:off x="1844551" y="5651445"/>
            <a:ext cx="8258703" cy="509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이것도 벌써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3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년 전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519235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멀티모달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(Multi-Modal) : Text-to-Image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63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F5C51F9-1083-4E7D-806B-758AFD601525}"/>
              </a:ext>
            </a:extLst>
          </p:cNvPr>
          <p:cNvGrpSpPr/>
          <p:nvPr/>
        </p:nvGrpSpPr>
        <p:grpSpPr>
          <a:xfrm>
            <a:off x="1520301" y="1983347"/>
            <a:ext cx="9874214" cy="3801604"/>
            <a:chOff x="1282389" y="2684492"/>
            <a:chExt cx="17501558" cy="673815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0637273-A60A-4ED9-A5B4-E51A579BF161}"/>
                </a:ext>
              </a:extLst>
            </p:cNvPr>
            <p:cNvSpPr txBox="1"/>
            <p:nvPr/>
          </p:nvSpPr>
          <p:spPr>
            <a:xfrm>
              <a:off x="1829520" y="2684492"/>
              <a:ext cx="14598683" cy="192643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en-US" altLang="ko-KR" sz="2000" dirty="0">
                  <a:solidFill>
                    <a:srgbClr val="000000"/>
                  </a:solidFill>
                  <a:effectLst/>
                  <a:latin typeface="NanumSquare_ac" panose="020B0600000101010101" pitchFamily="34" charset="-127"/>
                  <a:ea typeface="NanumSquare_ac" panose="020B0600000101010101" pitchFamily="34" charset="-127"/>
                </a:rPr>
                <a:t>-</a:t>
              </a:r>
              <a:r>
                <a:rPr lang="ko-KR" altLang="en-US" sz="2000" dirty="0">
                  <a:solidFill>
                    <a:srgbClr val="000000"/>
                  </a:solidFill>
                  <a:effectLst/>
                  <a:latin typeface="NanumSquare_ac" panose="020B0600000101010101" pitchFamily="34" charset="-127"/>
                  <a:ea typeface="NanumSquare_ac" panose="020B0600000101010101" pitchFamily="34" charset="-127"/>
                </a:rPr>
                <a:t> 대표적으로 </a:t>
              </a:r>
              <a:r>
                <a:rPr lang="en-US" altLang="ko-Kore-KR" sz="2000" dirty="0">
                  <a:solidFill>
                    <a:srgbClr val="FF0000"/>
                  </a:solidFill>
                  <a:effectLst/>
                  <a:latin typeface="NanumSquare_ac" panose="020B0600000101010101" pitchFamily="34" charset="-127"/>
                  <a:ea typeface="NanumSquare_ac" panose="020B0600000101010101" pitchFamily="34" charset="-127"/>
                </a:rPr>
                <a:t>DALL-E, Imagen, </a:t>
              </a:r>
              <a:r>
                <a:rPr lang="en-US" altLang="ko-Kore-KR" sz="2000" dirty="0" err="1">
                  <a:solidFill>
                    <a:srgbClr val="FF0000"/>
                  </a:solidFill>
                  <a:effectLst/>
                  <a:latin typeface="NanumSquare_ac" panose="020B0600000101010101" pitchFamily="34" charset="-127"/>
                  <a:ea typeface="NanumSquare_ac" panose="020B0600000101010101" pitchFamily="34" charset="-127"/>
                </a:rPr>
                <a:t>Parti</a:t>
              </a:r>
              <a:r>
                <a:rPr lang="ko-KR" altLang="en-US" sz="2000" dirty="0">
                  <a:solidFill>
                    <a:srgbClr val="000000"/>
                  </a:solidFill>
                  <a:latin typeface="NanumSquare_ac" panose="020B0600000101010101" pitchFamily="34" charset="-127"/>
                  <a:ea typeface="NanumSquare_ac" panose="020B0600000101010101" pitchFamily="34" charset="-127"/>
                </a:rPr>
                <a:t>가 존재</a:t>
              </a:r>
              <a:endParaRPr lang="en-US" altLang="ko-KR" sz="20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endParaRPr>
            </a:p>
            <a:p>
              <a:pPr algn="l">
                <a:lnSpc>
                  <a:spcPct val="150000"/>
                </a:lnSpc>
              </a:pPr>
              <a:r>
                <a:rPr lang="en-US" altLang="ko-KR" sz="2000" dirty="0">
                  <a:solidFill>
                    <a:srgbClr val="000000"/>
                  </a:solidFill>
                  <a:effectLst/>
                  <a:latin typeface="NanumSquare_ac" panose="020B0600000101010101" pitchFamily="34" charset="-127"/>
                  <a:ea typeface="NanumSquare_ac" panose="020B0600000101010101" pitchFamily="34" charset="-127"/>
                </a:rPr>
                <a:t>-</a:t>
              </a:r>
              <a:r>
                <a:rPr lang="ko-KR" altLang="en-US" sz="2000" dirty="0">
                  <a:solidFill>
                    <a:srgbClr val="000000"/>
                  </a:solidFill>
                  <a:effectLst/>
                  <a:latin typeface="NanumSquare_ac" panose="020B0600000101010101" pitchFamily="34" charset="-127"/>
                  <a:ea typeface="NanumSquare_ac" panose="020B0600000101010101" pitchFamily="34" charset="-127"/>
                </a:rPr>
                <a:t> 텍스트를 입력하면 존재하지 않는 사진을 </a:t>
              </a:r>
              <a:r>
                <a:rPr lang="en-US" altLang="ko-Kore-KR" sz="2000" dirty="0">
                  <a:solidFill>
                    <a:srgbClr val="000000"/>
                  </a:solidFill>
                  <a:effectLst/>
                  <a:latin typeface="NanumSquare_ac" panose="020B0600000101010101" pitchFamily="34" charset="-127"/>
                  <a:ea typeface="NanumSquare_ac" panose="020B0600000101010101" pitchFamily="34" charset="-127"/>
                </a:rPr>
                <a:t>AI</a:t>
              </a:r>
              <a:r>
                <a:rPr lang="ko-KR" altLang="en-US" sz="2000" dirty="0">
                  <a:solidFill>
                    <a:srgbClr val="000000"/>
                  </a:solidFill>
                  <a:effectLst/>
                  <a:latin typeface="NanumSquare_ac" panose="020B0600000101010101" pitchFamily="34" charset="-127"/>
                  <a:ea typeface="NanumSquare_ac" panose="020B0600000101010101" pitchFamily="34" charset="-127"/>
                </a:rPr>
                <a:t>가 직접 만들어 줌</a:t>
              </a:r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0BD59336-3756-4E2E-A224-47FFDF14DF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82389" y="5715000"/>
              <a:ext cx="8166887" cy="3569329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E9A0D6D1-88AE-4F92-A324-CE7A6D846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657169" y="5937043"/>
              <a:ext cx="9126778" cy="34856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379422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NovelAI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64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026" name="Picture 2" descr="AI 애니메이션 이미지 생성 툴인 Novel AI가 털렸나봅니다. : 클리앙">
            <a:extLst>
              <a:ext uri="{FF2B5EF4-FFF2-40B4-BE49-F238E27FC236}">
                <a16:creationId xmlns:a16="http://schemas.microsoft.com/office/drawing/2014/main" id="{5D15AB57-C49C-4348-AC2A-5ED4D8DD0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965" y="2723714"/>
            <a:ext cx="5284070" cy="3353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D7B837C-8976-4542-8251-29E763866CB2}"/>
              </a:ext>
            </a:extLst>
          </p:cNvPr>
          <p:cNvSpPr txBox="1"/>
          <p:nvPr/>
        </p:nvSpPr>
        <p:spPr>
          <a:xfrm>
            <a:off x="1229617" y="1636838"/>
            <a:ext cx="8236439" cy="971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-</a:t>
            </a:r>
            <a:r>
              <a:rPr lang="ko-KR" altLang="en-US" sz="20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일러스트를 그려주는 </a:t>
            </a:r>
            <a:r>
              <a:rPr lang="en-US" altLang="ko-KR" sz="20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AI</a:t>
            </a:r>
          </a:p>
          <a:p>
            <a:pPr algn="l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너무나 강력해서 기존 일러스트 시장을 뒤바꾸고 있음</a:t>
            </a: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!</a:t>
            </a:r>
            <a:endParaRPr lang="ko-KR" altLang="en-US" sz="20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683527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멀티모달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(Multi-Modal)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65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7B837C-8976-4542-8251-29E763866CB2}"/>
              </a:ext>
            </a:extLst>
          </p:cNvPr>
          <p:cNvSpPr txBox="1"/>
          <p:nvPr/>
        </p:nvSpPr>
        <p:spPr>
          <a:xfrm>
            <a:off x="1229617" y="1636838"/>
            <a:ext cx="10570956" cy="12790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음성 인식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+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자연언어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+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이미지를 동시에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? </a:t>
            </a:r>
            <a:r>
              <a:rPr kumimoji="0" lang="en-US" altLang="ko-KR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Data2Vec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기존의 프로세스는 단일 목적을 위한 학습과정만을 수행해 왔음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en-US" altLang="ko-KR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Data2Vec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은 인간처럼 스스로 학습하고 발전하는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‘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일반 인공지능 모델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’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발전의 초석이 될 것으로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여겨짐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2DEB0FE-C9FF-42BB-8821-2EFB6A77661E}"/>
              </a:ext>
            </a:extLst>
          </p:cNvPr>
          <p:cNvGrpSpPr/>
          <p:nvPr/>
        </p:nvGrpSpPr>
        <p:grpSpPr>
          <a:xfrm>
            <a:off x="1825591" y="3339824"/>
            <a:ext cx="8540818" cy="2704882"/>
            <a:chOff x="1829520" y="5966028"/>
            <a:chExt cx="16299983" cy="5162217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1C44CE9C-E758-4E1F-9B0A-3F87BE1164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29520" y="6279827"/>
              <a:ext cx="8612322" cy="4848418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3981431D-33F8-4454-A02E-9AFBE6814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59440" y="5966028"/>
              <a:ext cx="7370063" cy="46984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444901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강화학습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(Reinforcement Learning)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66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F5A5613-06EA-4844-B641-76886046B82A}"/>
              </a:ext>
            </a:extLst>
          </p:cNvPr>
          <p:cNvGrpSpPr/>
          <p:nvPr/>
        </p:nvGrpSpPr>
        <p:grpSpPr>
          <a:xfrm>
            <a:off x="1278862" y="1934488"/>
            <a:ext cx="8846916" cy="4102865"/>
            <a:chOff x="2029632" y="2733385"/>
            <a:chExt cx="19761872" cy="9164809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0DA7F99-51DE-4842-BCAC-6B23AF1C58A8}"/>
                </a:ext>
              </a:extLst>
            </p:cNvPr>
            <p:cNvSpPr/>
            <p:nvPr/>
          </p:nvSpPr>
          <p:spPr>
            <a:xfrm>
              <a:off x="2029632" y="2733385"/>
              <a:ext cx="13591222" cy="32008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어떤 상황에서 어떤 행동을 취하였는가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?</a:t>
              </a: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보상을 얼마나 받았는가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?</a:t>
              </a: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  -&gt;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어떤 행동을 해야 보상을 많이 받는가를 학습함</a:t>
              </a:r>
            </a:p>
          </p:txBody>
        </p:sp>
        <p:pic>
          <p:nvPicPr>
            <p:cNvPr id="16" name="Picture 2" descr="http://solarisailab.com/wp-content/uploads/2015/11/%EA%B0%95%ED%99%94%ED%95%99%EC%8A%B5.jpg">
              <a:extLst>
                <a:ext uri="{FF2B5EF4-FFF2-40B4-BE49-F238E27FC236}">
                  <a16:creationId xmlns:a16="http://schemas.microsoft.com/office/drawing/2014/main" id="{6A178ABA-6C45-4A36-9E97-81F00F5D197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700"/>
            <a:stretch/>
          </p:blipFill>
          <p:spPr bwMode="auto">
            <a:xfrm>
              <a:off x="3788404" y="6889049"/>
              <a:ext cx="18003100" cy="50091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172229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강화학습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(Reinforcement Learning)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ABD826-3D6B-4F28-BA8B-3B103638EEBF}"/>
              </a:ext>
            </a:extLst>
          </p:cNvPr>
          <p:cNvGrpSpPr/>
          <p:nvPr/>
        </p:nvGrpSpPr>
        <p:grpSpPr>
          <a:xfrm>
            <a:off x="1410270" y="2028095"/>
            <a:ext cx="10251010" cy="3756856"/>
            <a:chOff x="1380529" y="3535226"/>
            <a:chExt cx="17558942" cy="6435114"/>
          </a:xfrm>
        </p:grpSpPr>
        <p:pic>
          <p:nvPicPr>
            <p:cNvPr id="11" name="그림 10">
              <a:hlinkClick r:id="rId4"/>
              <a:extLst>
                <a:ext uri="{FF2B5EF4-FFF2-40B4-BE49-F238E27FC236}">
                  <a16:creationId xmlns:a16="http://schemas.microsoft.com/office/drawing/2014/main" id="{D2027ACE-A7EC-4146-AF4E-F207C2D1BD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5178" r="27114"/>
            <a:stretch/>
          </p:blipFill>
          <p:spPr>
            <a:xfrm>
              <a:off x="1380529" y="3535226"/>
              <a:ext cx="5193792" cy="6435114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" name="온라인 미디어 1" title="Deep Reinforcement learning | Deep Q learning for atari games Deepmind |">
              <a:hlinkClick r:id="" action="ppaction://media"/>
              <a:extLst>
                <a:ext uri="{FF2B5EF4-FFF2-40B4-BE49-F238E27FC236}">
                  <a16:creationId xmlns:a16="http://schemas.microsoft.com/office/drawing/2014/main" id="{BCCC95C4-A423-4C07-B6ED-3887698642D7}"/>
                </a:ext>
              </a:extLst>
            </p:cNvPr>
            <p:cNvPicPr>
              <a:picLocks noRot="1" noChangeAspect="1"/>
            </p:cNvPicPr>
            <p:nvPr>
              <a:videoFile r:link="rId1"/>
            </p:nvPr>
          </p:nvPicPr>
          <p:blipFill>
            <a:blip r:embed="rId6"/>
            <a:stretch>
              <a:fillRect/>
            </a:stretch>
          </p:blipFill>
          <p:spPr>
            <a:xfrm>
              <a:off x="7549888" y="3535226"/>
              <a:ext cx="11389583" cy="64351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6704746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OpenAI</a:t>
              </a:r>
              <a:r>
                <a:rPr lang="en-US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- Aligning AI systems with human intent</a:t>
              </a:r>
              <a:endParaRPr lang="en-US" altLang="ko-KR" sz="2400" baseline="300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68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Google Shape;215;p33">
            <a:extLst>
              <a:ext uri="{FF2B5EF4-FFF2-40B4-BE49-F238E27FC236}">
                <a16:creationId xmlns:a16="http://schemas.microsoft.com/office/drawing/2014/main" id="{87F36EA2-52E4-40A6-A092-1BDCFBDE0737}"/>
              </a:ext>
            </a:extLst>
          </p:cNvPr>
          <p:cNvSpPr/>
          <p:nvPr/>
        </p:nvSpPr>
        <p:spPr>
          <a:xfrm>
            <a:off x="1320684" y="1802401"/>
            <a:ext cx="10041583" cy="1763842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45719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2015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년에 설립된 </a:t>
            </a:r>
            <a:r>
              <a:rPr kumimoji="0" lang="ko-KR" altLang="en-US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인간친화적인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AI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를 개발하여 전적으로 인류에게 이익을 주는 것을 목표로 하는 인공지능 연구소</a:t>
            </a: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. 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특허와 연구를 대중에 공개함으로써 다른 기관들 및 연구원들과 자유로이 협업하는 것을 목표로 함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85EA44D-FC9F-4559-ACCE-56CFDA3B1190}"/>
              </a:ext>
            </a:extLst>
          </p:cNvPr>
          <p:cNvGrpSpPr/>
          <p:nvPr/>
        </p:nvGrpSpPr>
        <p:grpSpPr>
          <a:xfrm>
            <a:off x="2859827" y="3727983"/>
            <a:ext cx="6823188" cy="2410912"/>
            <a:chOff x="3984843" y="6044338"/>
            <a:chExt cx="12215615" cy="4316278"/>
          </a:xfrm>
        </p:grpSpPr>
        <p:pic>
          <p:nvPicPr>
            <p:cNvPr id="15" name="Picture 2" descr="OpenAI - 나무위키">
              <a:extLst>
                <a:ext uri="{FF2B5EF4-FFF2-40B4-BE49-F238E27FC236}">
                  <a16:creationId xmlns:a16="http://schemas.microsoft.com/office/drawing/2014/main" id="{A2651895-FFB2-4185-A56E-47F399421D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84843" y="6044338"/>
              <a:ext cx="7673384" cy="43162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2" descr="일론 머스크 - 나무위키">
              <a:extLst>
                <a:ext uri="{FF2B5EF4-FFF2-40B4-BE49-F238E27FC236}">
                  <a16:creationId xmlns:a16="http://schemas.microsoft.com/office/drawing/2014/main" id="{8B2889AE-F7E0-432B-9A14-6430E182E5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99088" y="6144777"/>
              <a:ext cx="2400490" cy="36007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FD8919C-2BBD-478B-95F8-AA10C611802C}"/>
                </a:ext>
              </a:extLst>
            </p:cNvPr>
            <p:cNvSpPr txBox="1"/>
            <p:nvPr/>
          </p:nvSpPr>
          <p:spPr>
            <a:xfrm>
              <a:off x="12250471" y="9707346"/>
              <a:ext cx="3949987" cy="5096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50000"/>
                </a:lnSpc>
              </a:pPr>
              <a:r>
                <a:rPr lang="en-US" altLang="ko-KR" sz="2000" b="1" dirty="0"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[</a:t>
              </a:r>
              <a:r>
                <a:rPr lang="ko-KR" altLang="en-US" sz="2000" b="1" dirty="0"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설립자</a:t>
              </a:r>
              <a:r>
                <a:rPr lang="en-US" altLang="ko-KR" sz="2000" b="1" dirty="0"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]</a:t>
              </a:r>
              <a:endParaRPr lang="ko-KR" altLang="en-US" sz="20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65358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OpenAI-GPT</a:t>
              </a:r>
              <a:endParaRPr lang="en-US" altLang="ko-KR" sz="2400" baseline="300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69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8" name="Picture 2" descr="GPT-3은 무엇이며 왜 그렇게 인기가 있습니까?">
            <a:extLst>
              <a:ext uri="{FF2B5EF4-FFF2-40B4-BE49-F238E27FC236}">
                <a16:creationId xmlns:a16="http://schemas.microsoft.com/office/drawing/2014/main" id="{7DFD7F10-E930-4092-8D50-DF5210A3A7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0687" y="3771857"/>
            <a:ext cx="4350176" cy="244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Google Shape;215;p33">
            <a:extLst>
              <a:ext uri="{FF2B5EF4-FFF2-40B4-BE49-F238E27FC236}">
                <a16:creationId xmlns:a16="http://schemas.microsoft.com/office/drawing/2014/main" id="{3A0DBAF9-A45A-4945-9CBC-E38E3407DC98}"/>
              </a:ext>
            </a:extLst>
          </p:cNvPr>
          <p:cNvSpPr/>
          <p:nvPr/>
        </p:nvSpPr>
        <p:spPr>
          <a:xfrm>
            <a:off x="1320684" y="1802401"/>
            <a:ext cx="10041583" cy="1763842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45719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OpenAI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사가 </a:t>
            </a:r>
            <a:r>
              <a:rPr kumimoji="0" lang="ko-KR" altLang="en-US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딥러닝을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이용해 만든</a:t>
            </a: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인간다운 텍스트를 만들어내는 </a:t>
            </a:r>
            <a:r>
              <a:rPr kumimoji="0" lang="en-US" altLang="ko-KR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GPT</a:t>
            </a: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시리즈의 </a:t>
            </a: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3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세대 언어 예측 모델이다</a:t>
            </a: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. </a:t>
            </a:r>
            <a:r>
              <a:rPr kumimoji="0" lang="en-US" altLang="ko-KR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GPT</a:t>
            </a: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-3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의 전체버전은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1,750</a:t>
            </a: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억개의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매개변수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를 가지고 있어</a:t>
            </a: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2020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년 </a:t>
            </a: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5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월 도입된 이전버전 </a:t>
            </a:r>
            <a:r>
              <a:rPr kumimoji="0" lang="en-US" altLang="ko-KR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GPT</a:t>
            </a: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-2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보다 </a:t>
            </a: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2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배 이상 크다</a:t>
            </a: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.</a:t>
            </a: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117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8007032" cy="489557"/>
            <a:chOff x="1189916" y="1144994"/>
            <a:chExt cx="8007032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1997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년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, Shi &amp; Malik</a:t>
              </a:r>
              <a:endParaRPr kumimoji="0" lang="ko-Kore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AE33A8-4635-407A-92E1-8E406D31A7FF}"/>
              </a:ext>
            </a:extLst>
          </p:cNvPr>
          <p:cNvSpPr txBox="1"/>
          <p:nvPr/>
        </p:nvSpPr>
        <p:spPr>
          <a:xfrm>
            <a:off x="1407160" y="5223530"/>
            <a:ext cx="9103360" cy="593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이미지 </a:t>
            </a:r>
            <a:r>
              <a:rPr lang="ko-KR" altLang="en-US" sz="2400" b="1" kern="0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세그멘테이션</a:t>
            </a:r>
            <a:r>
              <a:rPr lang="ko-KR" altLang="en-US" sz="24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</a:t>
            </a:r>
            <a:r>
              <a:rPr lang="ko-KR" altLang="en-US" sz="24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픽셀을 그룹으로 묶어 </a:t>
            </a:r>
            <a:r>
              <a:rPr lang="ko-KR" altLang="en-US" sz="2400" b="1" kern="0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의미있는</a:t>
            </a:r>
            <a:r>
              <a:rPr lang="ko-KR" altLang="en-US" sz="24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단위로 구분</a:t>
            </a:r>
            <a:r>
              <a:rPr lang="en-US" altLang="ko-KR" sz="24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) </a:t>
            </a:r>
            <a:r>
              <a:rPr lang="ko-KR" altLang="en-US" sz="24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의 시작</a:t>
            </a:r>
            <a:endParaRPr lang="en-US" altLang="ko-KR" sz="2400" b="1" kern="0" dirty="0"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5695FB8-2B85-4C66-AB4F-E7C92B84ED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086"/>
          <a:stretch/>
        </p:blipFill>
        <p:spPr>
          <a:xfrm>
            <a:off x="3862007" y="1819309"/>
            <a:ext cx="4467986" cy="314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22589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2045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년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,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특이점은 정말 올까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?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70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3DDA576-7D38-4310-873E-87C2459E019A}"/>
              </a:ext>
            </a:extLst>
          </p:cNvPr>
          <p:cNvGrpSpPr/>
          <p:nvPr/>
        </p:nvGrpSpPr>
        <p:grpSpPr>
          <a:xfrm>
            <a:off x="2904057" y="1933650"/>
            <a:ext cx="6383886" cy="4163930"/>
            <a:chOff x="4923107" y="3083315"/>
            <a:chExt cx="11973211" cy="7809602"/>
          </a:xfrm>
        </p:grpSpPr>
        <p:pic>
          <p:nvPicPr>
            <p:cNvPr id="11" name="Picture 2" descr="구글의 미래학자 &amp;amp;#39;커즈와일&amp;amp;#39;의 8대 미래 예측 - 로봇신문사">
              <a:extLst>
                <a:ext uri="{FF2B5EF4-FFF2-40B4-BE49-F238E27FC236}">
                  <a16:creationId xmlns:a16="http://schemas.microsoft.com/office/drawing/2014/main" id="{69B1A14B-9AC3-4A26-A25B-657032205E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83925" y="4105006"/>
              <a:ext cx="6212393" cy="52805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6">
              <a:extLst>
                <a:ext uri="{FF2B5EF4-FFF2-40B4-BE49-F238E27FC236}">
                  <a16:creationId xmlns:a16="http://schemas.microsoft.com/office/drawing/2014/main" id="{972E64FF-A6D9-4679-8B46-C517CCB70E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23107" y="3083315"/>
              <a:ext cx="5236893" cy="78096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3937445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단어 벡터 생성 실습 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word2vec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71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282077AB-3FC9-4465-A053-39E47E49AF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9066" y="2896040"/>
            <a:ext cx="5120680" cy="324478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75B7EF93-E894-4ECE-AEB6-6CCE37D4E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0704" y="3235600"/>
            <a:ext cx="3452230" cy="256566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E6C0105-07CC-4C05-83AF-D24505E97319}"/>
              </a:ext>
            </a:extLst>
          </p:cNvPr>
          <p:cNvSpPr txBox="1"/>
          <p:nvPr/>
        </p:nvSpPr>
        <p:spPr>
          <a:xfrm>
            <a:off x="1229617" y="1636838"/>
            <a:ext cx="8236439" cy="971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실제 학습된 영어와 한글 벡터들을 불러와서 실습해 봅시다</a:t>
            </a: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!</a:t>
            </a:r>
          </a:p>
          <a:p>
            <a:pPr algn="l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실습은 코드를 참조해 주세요 </a:t>
            </a:r>
            <a:endParaRPr lang="ko-KR" altLang="en-US" sz="20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926499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카카오톡 단어벡터 만들기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72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E6C0105-07CC-4C05-83AF-D24505E97319}"/>
              </a:ext>
            </a:extLst>
          </p:cNvPr>
          <p:cNvSpPr txBox="1"/>
          <p:nvPr/>
        </p:nvSpPr>
        <p:spPr>
          <a:xfrm>
            <a:off x="1229618" y="2250857"/>
            <a:ext cx="5315562" cy="28179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여러분의 카카오톡 </a:t>
            </a:r>
            <a:r>
              <a:rPr lang="ko-KR" altLang="en-US" sz="2000" dirty="0" err="1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톡방의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 대화들로</a:t>
            </a:r>
            <a:endParaRPr lang="en-US" altLang="ko-KR" sz="2000" dirty="0">
              <a:solidFill>
                <a:srgbClr val="000000"/>
              </a:solidFill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   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단어 벡터 학습을 </a:t>
            </a:r>
            <a:r>
              <a:rPr lang="ko-KR" altLang="en-US" sz="2000" dirty="0" err="1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해볼게요</a:t>
            </a: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.</a:t>
            </a:r>
          </a:p>
          <a:p>
            <a:pPr algn="l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(</a:t>
            </a:r>
            <a:r>
              <a:rPr lang="ko-KR" altLang="en-US" sz="2000" dirty="0" err="1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톡방의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 톡 내용이 많을수록 좋습니다</a:t>
            </a: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)</a:t>
            </a:r>
          </a:p>
          <a:p>
            <a:pPr algn="l">
              <a:lnSpc>
                <a:spcPct val="150000"/>
              </a:lnSpc>
            </a:pPr>
            <a:endParaRPr lang="en-US" altLang="ko-KR" sz="2000" dirty="0">
              <a:solidFill>
                <a:srgbClr val="000000"/>
              </a:solidFill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분석하고 싶은 </a:t>
            </a:r>
            <a:r>
              <a:rPr lang="ko-KR" altLang="en-US" sz="2000" dirty="0" err="1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톡방에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 들어가 오른쪽 위 메뉴버튼</a:t>
            </a:r>
            <a:endParaRPr lang="en-US" altLang="ko-KR" sz="2000" dirty="0">
              <a:solidFill>
                <a:srgbClr val="000000"/>
              </a:solidFill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   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→설정 버튼을 눌러주세요</a:t>
            </a: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.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885D7E6-6CD1-40BC-9388-5E305143F7BA}"/>
              </a:ext>
            </a:extLst>
          </p:cNvPr>
          <p:cNvGrpSpPr/>
          <p:nvPr/>
        </p:nvGrpSpPr>
        <p:grpSpPr>
          <a:xfrm>
            <a:off x="6822782" y="1785340"/>
            <a:ext cx="4281533" cy="4139009"/>
            <a:chOff x="6822782" y="1785340"/>
            <a:chExt cx="3923265" cy="3792667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D6476B08-F243-4E10-83B7-ED417383A9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22782" y="1785340"/>
              <a:ext cx="1796526" cy="3792666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75DF39C4-A1FD-4D6B-BA7E-4DBAA157B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49521" y="1785340"/>
              <a:ext cx="1796526" cy="3792667"/>
            </a:xfrm>
            <a:prstGeom prst="rect">
              <a:avLst/>
            </a:prstGeom>
          </p:spPr>
        </p:pic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CE77EB9-E20A-4200-A23E-0B4DD870F381}"/>
              </a:ext>
            </a:extLst>
          </p:cNvPr>
          <p:cNvSpPr/>
          <p:nvPr/>
        </p:nvSpPr>
        <p:spPr>
          <a:xfrm>
            <a:off x="8494909" y="1958741"/>
            <a:ext cx="312426" cy="288757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0783021-DE54-43A0-8F19-A7EE2B6DC970}"/>
              </a:ext>
            </a:extLst>
          </p:cNvPr>
          <p:cNvSpPr/>
          <p:nvPr/>
        </p:nvSpPr>
        <p:spPr>
          <a:xfrm>
            <a:off x="10848285" y="5419023"/>
            <a:ext cx="312426" cy="288757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092269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11FC3720-E415-46D2-A2E2-384BC7E0FE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7745" y="1727734"/>
            <a:ext cx="2053980" cy="433618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22AE2A0-E7C7-4776-8BF1-ED46C7864F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4423" y="1727734"/>
            <a:ext cx="2053980" cy="4336181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11253425" cy="489557"/>
            <a:chOff x="1189916" y="1144994"/>
            <a:chExt cx="11253425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10677212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카카오톡 단어벡터 만들기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73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E6C0105-07CC-4C05-83AF-D24505E97319}"/>
              </a:ext>
            </a:extLst>
          </p:cNvPr>
          <p:cNvSpPr txBox="1"/>
          <p:nvPr/>
        </p:nvSpPr>
        <p:spPr>
          <a:xfrm>
            <a:off x="1229618" y="2943354"/>
            <a:ext cx="5315562" cy="971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sz="2000" dirty="0" err="1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채팅방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 설정 메뉴에서</a:t>
            </a:r>
            <a:endParaRPr lang="en-US" altLang="ko-KR" sz="2000" dirty="0">
              <a:solidFill>
                <a:srgbClr val="000000"/>
              </a:solidFill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   '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대화 내용 내보내기</a:t>
            </a: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'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를 눌러 주세요</a:t>
            </a: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0783021-DE54-43A0-8F19-A7EE2B6DC970}"/>
              </a:ext>
            </a:extLst>
          </p:cNvPr>
          <p:cNvSpPr/>
          <p:nvPr/>
        </p:nvSpPr>
        <p:spPr>
          <a:xfrm>
            <a:off x="9447745" y="3611879"/>
            <a:ext cx="2097758" cy="288757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218011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5217BB0-1788-454B-A7A6-A1BA55B96B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834" y="1597794"/>
            <a:ext cx="2152753" cy="4544700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카카오톡 단어벡터 만들기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74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E6C0105-07CC-4C05-83AF-D24505E97319}"/>
              </a:ext>
            </a:extLst>
          </p:cNvPr>
          <p:cNvSpPr txBox="1"/>
          <p:nvPr/>
        </p:nvSpPr>
        <p:spPr>
          <a:xfrm>
            <a:off x="1197169" y="2159545"/>
            <a:ext cx="3946331" cy="18946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- '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텍스트만 보내기</a:t>
            </a: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' 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를 눌러 주세요</a:t>
            </a: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.</a:t>
            </a:r>
          </a:p>
          <a:p>
            <a:pPr algn="l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en-US" altLang="ko-KR" sz="2000" dirty="0" err="1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KakaoTalkChats.txt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를 </a:t>
            </a:r>
            <a:r>
              <a:rPr lang="en-US" altLang="ko-KR" sz="2000" dirty="0" err="1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Colab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에 올려 주세요</a:t>
            </a: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.</a:t>
            </a:r>
          </a:p>
          <a:p>
            <a:pPr algn="l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이후부터는 </a:t>
            </a:r>
            <a:r>
              <a:rPr lang="en-US" altLang="ko-KR" sz="2000" dirty="0" err="1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Colab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에서 진행해요</a:t>
            </a: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!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4DF61E3-A436-404F-BA62-ADFF1D04BFDD}"/>
              </a:ext>
            </a:extLst>
          </p:cNvPr>
          <p:cNvGrpSpPr/>
          <p:nvPr/>
        </p:nvGrpSpPr>
        <p:grpSpPr>
          <a:xfrm>
            <a:off x="5168900" y="1597794"/>
            <a:ext cx="2167644" cy="4576136"/>
            <a:chOff x="4783300" y="1597794"/>
            <a:chExt cx="2167644" cy="4576136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94C95252-D377-43AA-958D-7BC299D05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3300" y="1597794"/>
              <a:ext cx="2167644" cy="4576136"/>
            </a:xfrm>
            <a:prstGeom prst="rect">
              <a:avLst/>
            </a:prstGeom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0783021-DE54-43A0-8F19-A7EE2B6DC970}"/>
                </a:ext>
              </a:extLst>
            </p:cNvPr>
            <p:cNvSpPr/>
            <p:nvPr/>
          </p:nvSpPr>
          <p:spPr>
            <a:xfrm>
              <a:off x="5068986" y="3720955"/>
              <a:ext cx="1611682" cy="239842"/>
            </a:xfrm>
            <a:prstGeom prst="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D78A0AE8-6FFE-43C1-8588-47E3FD5966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1877" y="1589181"/>
            <a:ext cx="2171723" cy="458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86661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0AA9C108-C1A3-47CC-AD4F-DBBD04449D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1350" y="1489977"/>
            <a:ext cx="3399094" cy="2095498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안드로이드로 물체를 인식해보기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!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75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E6C0105-07CC-4C05-83AF-D24505E97319}"/>
              </a:ext>
            </a:extLst>
          </p:cNvPr>
          <p:cNvSpPr txBox="1"/>
          <p:nvPr/>
        </p:nvSpPr>
        <p:spPr>
          <a:xfrm>
            <a:off x="1197169" y="1880145"/>
            <a:ext cx="4673895" cy="18946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000" b="1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- Yolo </a:t>
            </a:r>
            <a:r>
              <a:rPr lang="en-US" altLang="ko-KR" sz="2000" b="1" dirty="0" err="1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v5</a:t>
            </a:r>
            <a:r>
              <a:rPr lang="en-US" altLang="ko-KR" sz="2000" b="1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 </a:t>
            </a: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(You Only Look Once)</a:t>
            </a:r>
          </a:p>
          <a:p>
            <a:pPr algn="l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- 2016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년에 </a:t>
            </a: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Yolo </a:t>
            </a:r>
            <a:r>
              <a:rPr lang="en-US" altLang="ko-KR" sz="2000" dirty="0" err="1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v1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이 처음 개발되었고</a:t>
            </a: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</a:p>
          <a:p>
            <a:pPr algn="l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   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현재까지도 가장 많이 사용되는</a:t>
            </a:r>
            <a:endParaRPr lang="en-US" altLang="ko-KR" sz="2000" dirty="0">
              <a:solidFill>
                <a:srgbClr val="000000"/>
              </a:solidFill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   Real-time Object Detection 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모델</a:t>
            </a:r>
            <a:endParaRPr lang="en-US" altLang="ko-KR" sz="2000" dirty="0">
              <a:solidFill>
                <a:srgbClr val="000000"/>
              </a:solidFill>
              <a:latin typeface="NanumSquare_ac" panose="020B0600000101010101" pitchFamily="34" charset="-127"/>
              <a:ea typeface="NanumSquare_ac" panose="020B0600000101010101" pitchFamily="34" charset="-127"/>
            </a:endParaRPr>
          </a:p>
        </p:txBody>
      </p:sp>
      <p:pic>
        <p:nvPicPr>
          <p:cNvPr id="1026" name="Picture 2" descr="post-thumbnail">
            <a:extLst>
              <a:ext uri="{FF2B5EF4-FFF2-40B4-BE49-F238E27FC236}">
                <a16:creationId xmlns:a16="http://schemas.microsoft.com/office/drawing/2014/main" id="{384222EF-FE09-49E3-844C-222B053B2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8856" y="3089413"/>
            <a:ext cx="4002646" cy="3379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79D3CE6-7B9B-4CA9-93CF-70F9D87E1B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7111" y="3903014"/>
            <a:ext cx="5006891" cy="2125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02547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안드로이드 스튜디오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76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050" name="Picture 2" descr="안드로이드 스튜디오 시작하기">
            <a:extLst>
              <a:ext uri="{FF2B5EF4-FFF2-40B4-BE49-F238E27FC236}">
                <a16:creationId xmlns:a16="http://schemas.microsoft.com/office/drawing/2014/main" id="{C527E41E-E002-4D6A-9CA1-C52B6EE88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246" y="3807253"/>
            <a:ext cx="4357618" cy="1858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215;p33">
            <a:extLst>
              <a:ext uri="{FF2B5EF4-FFF2-40B4-BE49-F238E27FC236}">
                <a16:creationId xmlns:a16="http://schemas.microsoft.com/office/drawing/2014/main" id="{83966784-7698-45EE-BB02-4189AEA7774D}"/>
              </a:ext>
            </a:extLst>
          </p:cNvPr>
          <p:cNvSpPr/>
          <p:nvPr/>
        </p:nvSpPr>
        <p:spPr>
          <a:xfrm>
            <a:off x="1320684" y="1802401"/>
            <a:ext cx="10041583" cy="1270999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45719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안드로이드 스튜디오 </a:t>
            </a:r>
            <a:r>
              <a:rPr lang="en-US" altLang="ko-KR" sz="20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(Android Studio)</a:t>
            </a:r>
            <a:r>
              <a:rPr lang="ko-KR" altLang="en-US" sz="20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endParaRPr lang="en-US" altLang="ko-KR" sz="2000" b="1" kern="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구글이 안드로이드 앱 개발을 위해 만든 통합 개발 환경</a:t>
            </a:r>
            <a:endParaRPr lang="en-US" altLang="ko-KR" sz="2000" kern="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2052" name="Picture 4" descr="Android Studio (@androidstudio) / Twitter">
            <a:extLst>
              <a:ext uri="{FF2B5EF4-FFF2-40B4-BE49-F238E27FC236}">
                <a16:creationId xmlns:a16="http://schemas.microsoft.com/office/drawing/2014/main" id="{B4B60224-ADBC-454D-89DB-34B527842B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6800" y="3182255"/>
            <a:ext cx="5405783" cy="3108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770420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안드로이드 스튜디오 설치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Google Shape;215;p33">
            <a:extLst>
              <a:ext uri="{FF2B5EF4-FFF2-40B4-BE49-F238E27FC236}">
                <a16:creationId xmlns:a16="http://schemas.microsoft.com/office/drawing/2014/main" id="{83966784-7698-45EE-BB02-4189AEA7774D}"/>
              </a:ext>
            </a:extLst>
          </p:cNvPr>
          <p:cNvSpPr/>
          <p:nvPr/>
        </p:nvSpPr>
        <p:spPr>
          <a:xfrm>
            <a:off x="1320684" y="1802401"/>
            <a:ext cx="10041583" cy="681719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구글에 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'Android Studio' 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검색 후 다운로드</a:t>
            </a:r>
            <a:endParaRPr lang="en-US" altLang="ko-KR" sz="2000" kern="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1FEA35B-985A-44B3-B2EA-A9D14EC30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2360" y="2588574"/>
            <a:ext cx="7447280" cy="3570614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330EE527-563A-43EA-AF74-4164B958019A}"/>
              </a:ext>
            </a:extLst>
          </p:cNvPr>
          <p:cNvSpPr/>
          <p:nvPr/>
        </p:nvSpPr>
        <p:spPr>
          <a:xfrm>
            <a:off x="3412426" y="4411835"/>
            <a:ext cx="1611682" cy="239842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403562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FDB08FF-941C-4089-AA69-D627B051B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2120" y="2587838"/>
            <a:ext cx="6207760" cy="3572086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안드로이드 스튜디오 설치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78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Google Shape;215;p33">
            <a:extLst>
              <a:ext uri="{FF2B5EF4-FFF2-40B4-BE49-F238E27FC236}">
                <a16:creationId xmlns:a16="http://schemas.microsoft.com/office/drawing/2014/main" id="{83966784-7698-45EE-BB02-4189AEA7774D}"/>
              </a:ext>
            </a:extLst>
          </p:cNvPr>
          <p:cNvSpPr/>
          <p:nvPr/>
        </p:nvSpPr>
        <p:spPr>
          <a:xfrm>
            <a:off x="1320684" y="1802401"/>
            <a:ext cx="10041583" cy="681719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구글에 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'Android Studio' 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검색 후 다운로드</a:t>
            </a:r>
            <a:endParaRPr lang="en-US" altLang="ko-KR" sz="2000" kern="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30EE527-563A-43EA-AF74-4164B958019A}"/>
              </a:ext>
            </a:extLst>
          </p:cNvPr>
          <p:cNvSpPr/>
          <p:nvPr/>
        </p:nvSpPr>
        <p:spPr>
          <a:xfrm>
            <a:off x="3082226" y="5331314"/>
            <a:ext cx="2510854" cy="683405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456202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80B6990-01BA-446D-BAA1-D0506957C7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8092" y="2016760"/>
            <a:ext cx="4507638" cy="3505266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안드로이드 스튜디오 설치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79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30EE527-563A-43EA-AF74-4164B958019A}"/>
              </a:ext>
            </a:extLst>
          </p:cNvPr>
          <p:cNvSpPr/>
          <p:nvPr/>
        </p:nvSpPr>
        <p:spPr>
          <a:xfrm>
            <a:off x="4311586" y="5180323"/>
            <a:ext cx="722694" cy="290837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AC15396-E1E4-495B-99DF-C8B91CB365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2996" y="1930040"/>
            <a:ext cx="4650284" cy="3591986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DF9A5DC3-3710-47D7-9323-8A334148BC7F}"/>
              </a:ext>
            </a:extLst>
          </p:cNvPr>
          <p:cNvSpPr/>
          <p:nvPr/>
        </p:nvSpPr>
        <p:spPr>
          <a:xfrm>
            <a:off x="9391586" y="5180322"/>
            <a:ext cx="722694" cy="290837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4987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8007032" cy="489557"/>
            <a:chOff x="1189916" y="1144994"/>
            <a:chExt cx="8007032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1999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년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, SIFT</a:t>
              </a:r>
              <a:endParaRPr kumimoji="0" lang="ko-Kore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AE33A8-4635-407A-92E1-8E406D31A7FF}"/>
              </a:ext>
            </a:extLst>
          </p:cNvPr>
          <p:cNvSpPr txBox="1"/>
          <p:nvPr/>
        </p:nvSpPr>
        <p:spPr>
          <a:xfrm>
            <a:off x="1407160" y="4842530"/>
            <a:ext cx="9103360" cy="593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두 사진의 모든 특징을 서로 매칭하는 알고리즘</a:t>
            </a:r>
            <a:endParaRPr lang="en-US" altLang="ko-KR" sz="2400" b="1" kern="0" dirty="0"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DB7D393-EDC2-41D5-8861-39C13F752E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9784" y="1726375"/>
            <a:ext cx="7392432" cy="272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56293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1657CDF4-DC5B-46FB-9537-ECA3C85A4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160" y="2143760"/>
            <a:ext cx="4147066" cy="321564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3E2FE3A-37D2-4134-8061-7498567C59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7169" y="2143760"/>
            <a:ext cx="4190048" cy="3230880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안드로이드 스튜디오 설치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80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30EE527-563A-43EA-AF74-4164B958019A}"/>
              </a:ext>
            </a:extLst>
          </p:cNvPr>
          <p:cNvSpPr/>
          <p:nvPr/>
        </p:nvSpPr>
        <p:spPr>
          <a:xfrm>
            <a:off x="3879786" y="5039982"/>
            <a:ext cx="722694" cy="290837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F9A5DC3-3710-47D7-9323-8A334148BC7F}"/>
              </a:ext>
            </a:extLst>
          </p:cNvPr>
          <p:cNvSpPr/>
          <p:nvPr/>
        </p:nvSpPr>
        <p:spPr>
          <a:xfrm>
            <a:off x="9152826" y="5039982"/>
            <a:ext cx="722694" cy="290837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339665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DD167DC-1D4E-4828-A8A9-CF17FAEB7B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2230686"/>
            <a:ext cx="3965789" cy="310013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46C89D3-4CAA-404F-BB7E-C539EF20BC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9673" y="2230686"/>
            <a:ext cx="4046945" cy="3100133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안드로이드 스튜디오 설치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81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F9A5DC3-3710-47D7-9323-8A334148BC7F}"/>
              </a:ext>
            </a:extLst>
          </p:cNvPr>
          <p:cNvSpPr/>
          <p:nvPr/>
        </p:nvSpPr>
        <p:spPr>
          <a:xfrm>
            <a:off x="8649906" y="5039982"/>
            <a:ext cx="722694" cy="290837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710770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안드로이드 스튜디오 설치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82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B48EBE4-6D96-4F57-9806-4CEE9257F0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6312" y="2098040"/>
            <a:ext cx="4439376" cy="344424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DF9A5DC3-3710-47D7-9323-8A334148BC7F}"/>
              </a:ext>
            </a:extLst>
          </p:cNvPr>
          <p:cNvSpPr/>
          <p:nvPr/>
        </p:nvSpPr>
        <p:spPr>
          <a:xfrm>
            <a:off x="6760146" y="5207622"/>
            <a:ext cx="722694" cy="290837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749011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안드로이드 스튜디오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구동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83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B354875-3557-43FA-8BD0-C9F0E2B5C8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56" r="10779"/>
          <a:stretch/>
        </p:blipFill>
        <p:spPr>
          <a:xfrm>
            <a:off x="1241659" y="1742172"/>
            <a:ext cx="4676791" cy="3652086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DF9A5DC3-3710-47D7-9323-8A334148BC7F}"/>
              </a:ext>
            </a:extLst>
          </p:cNvPr>
          <p:cNvSpPr/>
          <p:nvPr/>
        </p:nvSpPr>
        <p:spPr>
          <a:xfrm>
            <a:off x="4286453" y="4981429"/>
            <a:ext cx="545429" cy="25952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991518E-5FB1-4830-9A88-283D05D63A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08" t="3799" r="17021" b="8888"/>
          <a:stretch/>
        </p:blipFill>
        <p:spPr>
          <a:xfrm>
            <a:off x="6217919" y="1857675"/>
            <a:ext cx="4667349" cy="353658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22E438B2-2A98-4BEB-83CD-95FD8A323F9A}"/>
              </a:ext>
            </a:extLst>
          </p:cNvPr>
          <p:cNvSpPr/>
          <p:nvPr/>
        </p:nvSpPr>
        <p:spPr>
          <a:xfrm>
            <a:off x="9272339" y="5068058"/>
            <a:ext cx="545429" cy="25952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021824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B7F0835D-62DB-482D-A5A5-0AD891D945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538" t="8262" r="14929" b="4064"/>
          <a:stretch/>
        </p:blipFill>
        <p:spPr>
          <a:xfrm>
            <a:off x="6723246" y="1884145"/>
            <a:ext cx="4987011" cy="380197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72B865C-DDC0-47DC-926B-79B75DB233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445" t="5134" r="15321" b="3934"/>
          <a:stretch/>
        </p:blipFill>
        <p:spPr>
          <a:xfrm>
            <a:off x="1260909" y="1833613"/>
            <a:ext cx="5248033" cy="3903044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안드로이드 스튜디오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구동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84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F9A5DC3-3710-47D7-9323-8A334148BC7F}"/>
              </a:ext>
            </a:extLst>
          </p:cNvPr>
          <p:cNvSpPr/>
          <p:nvPr/>
        </p:nvSpPr>
        <p:spPr>
          <a:xfrm>
            <a:off x="4714777" y="5376065"/>
            <a:ext cx="545429" cy="25952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2E438B2-2A98-4BEB-83CD-95FD8A323F9A}"/>
              </a:ext>
            </a:extLst>
          </p:cNvPr>
          <p:cNvSpPr/>
          <p:nvPr/>
        </p:nvSpPr>
        <p:spPr>
          <a:xfrm>
            <a:off x="10008671" y="5246301"/>
            <a:ext cx="545429" cy="25952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98746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안드로이드 스튜디오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구동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85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23B741F-D4BA-4CBB-ADCD-830B6424F5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86" r="13534" b="4518"/>
          <a:stretch/>
        </p:blipFill>
        <p:spPr>
          <a:xfrm>
            <a:off x="1197169" y="1884346"/>
            <a:ext cx="4898831" cy="3693853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DF9A5DC3-3710-47D7-9323-8A334148BC7F}"/>
              </a:ext>
            </a:extLst>
          </p:cNvPr>
          <p:cNvSpPr/>
          <p:nvPr/>
        </p:nvSpPr>
        <p:spPr>
          <a:xfrm>
            <a:off x="1351851" y="2959374"/>
            <a:ext cx="1401061" cy="967722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CFAEE69-1C01-43ED-895F-1B18722CDC35}"/>
              </a:ext>
            </a:extLst>
          </p:cNvPr>
          <p:cNvSpPr/>
          <p:nvPr/>
        </p:nvSpPr>
        <p:spPr>
          <a:xfrm>
            <a:off x="1351851" y="3948823"/>
            <a:ext cx="1401061" cy="25066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3052AD1-A24A-4888-81D9-FC7B090357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35" t="3369" r="10226" b="3755"/>
          <a:stretch/>
        </p:blipFill>
        <p:spPr>
          <a:xfrm>
            <a:off x="6311684" y="1931041"/>
            <a:ext cx="4875027" cy="3693853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AF19AAF2-B09B-4DF8-B4B9-4006D0F06147}"/>
              </a:ext>
            </a:extLst>
          </p:cNvPr>
          <p:cNvSpPr/>
          <p:nvPr/>
        </p:nvSpPr>
        <p:spPr>
          <a:xfrm>
            <a:off x="10565464" y="5262672"/>
            <a:ext cx="551716" cy="25066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A83ADD-8A9A-4AE7-AEED-3DB4DCF3D6DD}"/>
              </a:ext>
            </a:extLst>
          </p:cNvPr>
          <p:cNvSpPr txBox="1"/>
          <p:nvPr/>
        </p:nvSpPr>
        <p:spPr>
          <a:xfrm>
            <a:off x="1240482" y="5624894"/>
            <a:ext cx="7003555" cy="509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두 문서에 모두 </a:t>
            </a: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Accept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를 해야 </a:t>
            </a: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Finish 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할 수 있습니다</a:t>
            </a: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9460803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9FF5ED4-6D44-4CEE-8491-813A642462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3" t="1187" r="10941" b="3737"/>
          <a:stretch/>
        </p:blipFill>
        <p:spPr>
          <a:xfrm>
            <a:off x="1275348" y="1812421"/>
            <a:ext cx="4605959" cy="3491048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안드로이드 스튜디오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구동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86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A83ADD-8A9A-4AE7-AEED-3DB4DCF3D6DD}"/>
              </a:ext>
            </a:extLst>
          </p:cNvPr>
          <p:cNvSpPr txBox="1"/>
          <p:nvPr/>
        </p:nvSpPr>
        <p:spPr>
          <a:xfrm>
            <a:off x="1240482" y="5320176"/>
            <a:ext cx="10187736" cy="509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설치 성공</a:t>
            </a: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!</a:t>
            </a:r>
            <a:endParaRPr lang="en-US" altLang="ko-KR" dirty="0">
              <a:solidFill>
                <a:srgbClr val="000000"/>
              </a:solidFill>
              <a:latin typeface="NanumSquare_ac" panose="020B0600000101010101" pitchFamily="34" charset="-127"/>
              <a:ea typeface="NanumSquare_ac" panose="020B0600000101010101" pitchFamily="34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D041FDB6-B072-4E24-8A5A-651AADE620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8773" y="1812421"/>
            <a:ext cx="4517458" cy="3360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89099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A973845-DA37-4B12-87A6-B771A9A7D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847" y="3137835"/>
            <a:ext cx="5332718" cy="3142573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Yolo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구동하기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Google Shape;215;p33">
            <a:extLst>
              <a:ext uri="{FF2B5EF4-FFF2-40B4-BE49-F238E27FC236}">
                <a16:creationId xmlns:a16="http://schemas.microsoft.com/office/drawing/2014/main" id="{D8B118F7-09A4-48F1-ACE1-271F1D82A8DF}"/>
              </a:ext>
            </a:extLst>
          </p:cNvPr>
          <p:cNvSpPr/>
          <p:nvPr/>
        </p:nvSpPr>
        <p:spPr>
          <a:xfrm>
            <a:off x="1320684" y="1802401"/>
            <a:ext cx="10041583" cy="1037052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links.txt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파일의 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3. Yolo 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파일을 다운받고 압축을 푼 후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압축을 푼 폴더를 열어 주세요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.</a:t>
            </a:r>
          </a:p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주의 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경로상에 한글이 있으면 안됩니다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)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C2EB8A3-2607-4B61-83B8-D82EE82C5C6C}"/>
              </a:ext>
            </a:extLst>
          </p:cNvPr>
          <p:cNvGrpSpPr/>
          <p:nvPr/>
        </p:nvGrpSpPr>
        <p:grpSpPr>
          <a:xfrm>
            <a:off x="1368390" y="2982481"/>
            <a:ext cx="4517458" cy="3360315"/>
            <a:chOff x="1084445" y="2574643"/>
            <a:chExt cx="5441484" cy="4047652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3CF81B52-C791-4F2F-B655-4F2B05C72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84445" y="2574643"/>
              <a:ext cx="5441484" cy="4047652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0E5D5D4-1ECF-4A2A-BBE4-DF4BFFAECA3A}"/>
                </a:ext>
              </a:extLst>
            </p:cNvPr>
            <p:cNvSpPr/>
            <p:nvPr/>
          </p:nvSpPr>
          <p:spPr>
            <a:xfrm>
              <a:off x="4933218" y="2843283"/>
              <a:ext cx="586870" cy="256051"/>
            </a:xfrm>
            <a:prstGeom prst="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6C891CA-3734-40DA-A1E2-011503B2DF98}"/>
              </a:ext>
            </a:extLst>
          </p:cNvPr>
          <p:cNvSpPr/>
          <p:nvPr/>
        </p:nvSpPr>
        <p:spPr>
          <a:xfrm>
            <a:off x="6067155" y="3534878"/>
            <a:ext cx="940037" cy="212571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267374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D452810-2506-4D40-B3AF-74567AE55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0944" y="1853279"/>
            <a:ext cx="4690111" cy="3409332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Yolo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구동하기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88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F19AAF2-B09B-4DF8-B4B9-4006D0F06147}"/>
              </a:ext>
            </a:extLst>
          </p:cNvPr>
          <p:cNvSpPr/>
          <p:nvPr/>
        </p:nvSpPr>
        <p:spPr>
          <a:xfrm>
            <a:off x="4077735" y="2764916"/>
            <a:ext cx="556528" cy="170789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A83ADD-8A9A-4AE7-AEED-3DB4DCF3D6DD}"/>
              </a:ext>
            </a:extLst>
          </p:cNvPr>
          <p:cNvSpPr txBox="1"/>
          <p:nvPr/>
        </p:nvSpPr>
        <p:spPr>
          <a:xfrm>
            <a:off x="1240482" y="5320176"/>
            <a:ext cx="10187736" cy="929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각 폴더를 돌아다니면서 </a:t>
            </a:r>
            <a:r>
              <a:rPr lang="en-US" altLang="ko-KR" sz="2000" dirty="0" err="1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desktop.ini</a:t>
            </a: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파일을 모두 지워주세요</a:t>
            </a: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. </a:t>
            </a:r>
          </a:p>
          <a:p>
            <a:pPr algn="l">
              <a:lnSpc>
                <a:spcPct val="150000"/>
              </a:lnSpc>
            </a:pPr>
            <a:r>
              <a:rPr lang="en-US" altLang="ko-KR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   (</a:t>
            </a:r>
            <a:r>
              <a:rPr lang="ko-KR" altLang="en-US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구글 드라이브 </a:t>
            </a:r>
            <a:r>
              <a:rPr lang="ko-KR" altLang="en-US" dirty="0" err="1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공유폴더로</a:t>
            </a:r>
            <a:r>
              <a:rPr lang="ko-KR" altLang="en-US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 인해 생긴 파일입니다</a:t>
            </a:r>
            <a:r>
              <a:rPr lang="en-US" altLang="ko-KR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. </a:t>
            </a:r>
            <a:r>
              <a:rPr lang="ko-KR" altLang="en-US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지워도 구동에 영향을 미치지 않습니다</a:t>
            </a:r>
            <a:r>
              <a:rPr lang="en-US" altLang="ko-KR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320466F-7CFA-4DFC-BC31-FF6958DE52DD}"/>
              </a:ext>
            </a:extLst>
          </p:cNvPr>
          <p:cNvSpPr txBox="1"/>
          <p:nvPr/>
        </p:nvSpPr>
        <p:spPr>
          <a:xfrm>
            <a:off x="4326896" y="2510102"/>
            <a:ext cx="1473842" cy="509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삭제</a:t>
            </a:r>
            <a:endParaRPr lang="en-US" altLang="ko-KR" dirty="0">
              <a:solidFill>
                <a:schemeClr val="bg1"/>
              </a:solidFill>
              <a:latin typeface="NanumSquare_ac" panose="020B0600000101010101" pitchFamily="34" charset="-127"/>
              <a:ea typeface="NanumSquare_ac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468480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Yolo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구동하기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89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C27B2D1-B5D0-4F79-8BE0-CA972D7CF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2989" y="3100096"/>
            <a:ext cx="6866022" cy="3179626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8921CEEF-D7A8-4851-A6FC-7BDF3314625C}"/>
              </a:ext>
            </a:extLst>
          </p:cNvPr>
          <p:cNvSpPr/>
          <p:nvPr/>
        </p:nvSpPr>
        <p:spPr>
          <a:xfrm>
            <a:off x="5328657" y="3202834"/>
            <a:ext cx="181950" cy="162760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16" name="Google Shape;215;p33">
            <a:extLst>
              <a:ext uri="{FF2B5EF4-FFF2-40B4-BE49-F238E27FC236}">
                <a16:creationId xmlns:a16="http://schemas.microsoft.com/office/drawing/2014/main" id="{925956C1-B04A-47EC-9BA4-2FDAC00C2021}"/>
              </a:ext>
            </a:extLst>
          </p:cNvPr>
          <p:cNvSpPr/>
          <p:nvPr/>
        </p:nvSpPr>
        <p:spPr>
          <a:xfrm>
            <a:off x="1320684" y="1802401"/>
            <a:ext cx="10041583" cy="1037052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필요한 안드로이드 버전에 맞는 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SDK (Software Developer Kit)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를 설치합니다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.</a:t>
            </a:r>
          </a:p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우리는안드로이드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11.0 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버전입니다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604050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9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8007032" cy="489557"/>
            <a:chOff x="1189916" y="1144994"/>
            <a:chExt cx="8007032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2009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년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, ImageNet</a:t>
              </a:r>
              <a:endParaRPr kumimoji="0" lang="ko-Kore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9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AE33A8-4635-407A-92E1-8E406D31A7FF}"/>
              </a:ext>
            </a:extLst>
          </p:cNvPr>
          <p:cNvSpPr txBox="1"/>
          <p:nvPr/>
        </p:nvSpPr>
        <p:spPr>
          <a:xfrm>
            <a:off x="1407160" y="5635010"/>
            <a:ext cx="9103360" cy="593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세상의 모든 이미지를 분류해보자</a:t>
            </a:r>
            <a:r>
              <a:rPr lang="en-US" altLang="ko-KR" sz="24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!</a:t>
            </a: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BEE3C752-A16A-44BB-8A06-205E7E4B9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3360" y="1620143"/>
            <a:ext cx="6482080" cy="406003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0599037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B563453-E231-426C-BDEF-4AFF086B91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7448" y="2926079"/>
            <a:ext cx="4786104" cy="3441032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Yolo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구동하기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90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921CEEF-D7A8-4851-A6FC-7BDF3314625C}"/>
              </a:ext>
            </a:extLst>
          </p:cNvPr>
          <p:cNvSpPr/>
          <p:nvPr/>
        </p:nvSpPr>
        <p:spPr>
          <a:xfrm>
            <a:off x="2732643" y="4483835"/>
            <a:ext cx="3588782" cy="162760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16" name="Google Shape;215;p33">
            <a:extLst>
              <a:ext uri="{FF2B5EF4-FFF2-40B4-BE49-F238E27FC236}">
                <a16:creationId xmlns:a16="http://schemas.microsoft.com/office/drawing/2014/main" id="{925956C1-B04A-47EC-9BA4-2FDAC00C2021}"/>
              </a:ext>
            </a:extLst>
          </p:cNvPr>
          <p:cNvSpPr/>
          <p:nvPr/>
        </p:nvSpPr>
        <p:spPr>
          <a:xfrm>
            <a:off x="1320684" y="1802401"/>
            <a:ext cx="10041583" cy="1037052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필요한 안드로이드 버전에 맞는 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SDK (Software Developer Kit)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를 설치합니다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.</a:t>
            </a:r>
          </a:p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우리는안드로이드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11.0 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버전입니다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. 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7F77C94-FBE5-49A7-8A69-A49FF257C8B5}"/>
              </a:ext>
            </a:extLst>
          </p:cNvPr>
          <p:cNvSpPr/>
          <p:nvPr/>
        </p:nvSpPr>
        <p:spPr>
          <a:xfrm>
            <a:off x="5118100" y="6198001"/>
            <a:ext cx="450850" cy="162760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D91C2B6-03E8-452B-922B-A48E21E428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7201" y="2971215"/>
            <a:ext cx="4633885" cy="318800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20F458EC-3C06-4E2D-946D-74C06050D577}"/>
              </a:ext>
            </a:extLst>
          </p:cNvPr>
          <p:cNvSpPr/>
          <p:nvPr/>
        </p:nvSpPr>
        <p:spPr>
          <a:xfrm>
            <a:off x="10045700" y="5651900"/>
            <a:ext cx="946150" cy="418699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495590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Yolo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구동하기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91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6" name="Google Shape;215;p33">
            <a:extLst>
              <a:ext uri="{FF2B5EF4-FFF2-40B4-BE49-F238E27FC236}">
                <a16:creationId xmlns:a16="http://schemas.microsoft.com/office/drawing/2014/main" id="{925956C1-B04A-47EC-9BA4-2FDAC00C2021}"/>
              </a:ext>
            </a:extLst>
          </p:cNvPr>
          <p:cNvSpPr/>
          <p:nvPr/>
        </p:nvSpPr>
        <p:spPr>
          <a:xfrm>
            <a:off x="1320684" y="1802401"/>
            <a:ext cx="10041583" cy="1037052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필요한 안드로이드 버전에 맞는 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SDK (Software Developer Kit)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를 설치합니다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.</a:t>
            </a:r>
          </a:p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우리는안드로이드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11.0 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버전입니다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.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C7DD163-1DC6-4E9C-9CE6-84DC7B70D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9357" y="2959100"/>
            <a:ext cx="4793493" cy="342900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20F458EC-3C06-4E2D-946D-74C06050D577}"/>
              </a:ext>
            </a:extLst>
          </p:cNvPr>
          <p:cNvSpPr/>
          <p:nvPr/>
        </p:nvSpPr>
        <p:spPr>
          <a:xfrm>
            <a:off x="8278286" y="6178751"/>
            <a:ext cx="552450" cy="209350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764144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Yolo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구동하기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92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6" name="Google Shape;215;p33">
            <a:extLst>
              <a:ext uri="{FF2B5EF4-FFF2-40B4-BE49-F238E27FC236}">
                <a16:creationId xmlns:a16="http://schemas.microsoft.com/office/drawing/2014/main" id="{925956C1-B04A-47EC-9BA4-2FDAC00C2021}"/>
              </a:ext>
            </a:extLst>
          </p:cNvPr>
          <p:cNvSpPr/>
          <p:nvPr/>
        </p:nvSpPr>
        <p:spPr>
          <a:xfrm>
            <a:off x="1320684" y="1802401"/>
            <a:ext cx="10041583" cy="1089991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스마트폰을 연결해 봅시다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! </a:t>
            </a:r>
            <a:r>
              <a:rPr lang="en-US" altLang="ko-KR" sz="2000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usb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케이블로 스마트폰을 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pc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와 연결해 주세요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.</a:t>
            </a:r>
          </a:p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이후 접근 권한을 허용해 주세요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FE081E7-CAC9-4D09-804B-5C532D0AAA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507" y="2993456"/>
            <a:ext cx="1472665" cy="327258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1975E90-530F-4881-B073-EE59310E6E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335" y="2993456"/>
            <a:ext cx="1472665" cy="327258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419E2D0-B490-4B62-A33C-CC76745273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163" y="2993456"/>
            <a:ext cx="1472665" cy="327258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5D464C0-9162-47C2-BFC4-4EBDC6BA29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991" y="2993456"/>
            <a:ext cx="1472665" cy="3272589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376AB5-AF7F-49E4-A55C-892712D70ADD}"/>
              </a:ext>
            </a:extLst>
          </p:cNvPr>
          <p:cNvSpPr/>
          <p:nvPr/>
        </p:nvSpPr>
        <p:spPr>
          <a:xfrm>
            <a:off x="3533030" y="3200399"/>
            <a:ext cx="232265" cy="209350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92C54C2-C4A3-4FCC-A147-25CA83928397}"/>
              </a:ext>
            </a:extLst>
          </p:cNvPr>
          <p:cNvSpPr/>
          <p:nvPr/>
        </p:nvSpPr>
        <p:spPr>
          <a:xfrm>
            <a:off x="4313335" y="5751093"/>
            <a:ext cx="1472665" cy="279134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D3317C9-D30D-47FC-B33F-AC97017F21D0}"/>
              </a:ext>
            </a:extLst>
          </p:cNvPr>
          <p:cNvSpPr/>
          <p:nvPr/>
        </p:nvSpPr>
        <p:spPr>
          <a:xfrm>
            <a:off x="6267264" y="4682689"/>
            <a:ext cx="1472665" cy="279134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434325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Yolo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구동하기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93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6" name="Google Shape;215;p33">
            <a:extLst>
              <a:ext uri="{FF2B5EF4-FFF2-40B4-BE49-F238E27FC236}">
                <a16:creationId xmlns:a16="http://schemas.microsoft.com/office/drawing/2014/main" id="{925956C1-B04A-47EC-9BA4-2FDAC00C2021}"/>
              </a:ext>
            </a:extLst>
          </p:cNvPr>
          <p:cNvSpPr/>
          <p:nvPr/>
        </p:nvSpPr>
        <p:spPr>
          <a:xfrm>
            <a:off x="1320684" y="1802402"/>
            <a:ext cx="10041583" cy="565414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빌드번호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부분을 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7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번 톡톡 두드려 주세요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! 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개발자 모드가 켜지게 됩니다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5472205-BAB8-4841-94D7-3FFB6FA0B2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0344" y="2537941"/>
            <a:ext cx="1684220" cy="374271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F176DF0-D103-4D73-852D-970874B7B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1098" y="2537940"/>
            <a:ext cx="1684220" cy="3742712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0E238CED-D050-42DA-B2FA-AC1D87F99715}"/>
              </a:ext>
            </a:extLst>
          </p:cNvPr>
          <p:cNvSpPr/>
          <p:nvPr/>
        </p:nvSpPr>
        <p:spPr>
          <a:xfrm>
            <a:off x="3046496" y="5563399"/>
            <a:ext cx="1472665" cy="279134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6706CFD-6441-47AF-84CB-703B476336F8}"/>
              </a:ext>
            </a:extLst>
          </p:cNvPr>
          <p:cNvSpPr/>
          <p:nvPr/>
        </p:nvSpPr>
        <p:spPr>
          <a:xfrm>
            <a:off x="5476875" y="5563395"/>
            <a:ext cx="1472665" cy="279134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B07603-4594-4922-BFCB-20961BFB8A36}"/>
              </a:ext>
            </a:extLst>
          </p:cNvPr>
          <p:cNvSpPr/>
          <p:nvPr/>
        </p:nvSpPr>
        <p:spPr>
          <a:xfrm>
            <a:off x="2950344" y="4583244"/>
            <a:ext cx="1684220" cy="279134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7983EB7-C86D-4ECA-B15A-66CDCAAF75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666" y="2537940"/>
            <a:ext cx="1617766" cy="3595036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CF2E0D28-F025-4923-8BA3-E7EAF828A49A}"/>
              </a:ext>
            </a:extLst>
          </p:cNvPr>
          <p:cNvSpPr/>
          <p:nvPr/>
        </p:nvSpPr>
        <p:spPr>
          <a:xfrm>
            <a:off x="7815604" y="5558575"/>
            <a:ext cx="1684220" cy="279134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709417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Yolo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구동하기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94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6" name="Google Shape;215;p33">
            <a:extLst>
              <a:ext uri="{FF2B5EF4-FFF2-40B4-BE49-F238E27FC236}">
                <a16:creationId xmlns:a16="http://schemas.microsoft.com/office/drawing/2014/main" id="{925956C1-B04A-47EC-9BA4-2FDAC00C2021}"/>
              </a:ext>
            </a:extLst>
          </p:cNvPr>
          <p:cNvSpPr/>
          <p:nvPr/>
        </p:nvSpPr>
        <p:spPr>
          <a:xfrm>
            <a:off x="1320684" y="1802402"/>
            <a:ext cx="10041583" cy="565414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개발자 옵션 중간 부분의 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USB 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디버깅을 켜주세요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.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C9AEC31-9EBC-4D58-81B0-BFD897ECCBDD}"/>
              </a:ext>
            </a:extLst>
          </p:cNvPr>
          <p:cNvGrpSpPr/>
          <p:nvPr/>
        </p:nvGrpSpPr>
        <p:grpSpPr>
          <a:xfrm>
            <a:off x="2494789" y="2555505"/>
            <a:ext cx="1692200" cy="3724977"/>
            <a:chOff x="2494789" y="2555505"/>
            <a:chExt cx="1692200" cy="3724977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FC4E4895-603D-4D12-A327-5EE2B12931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0749" y="2555505"/>
              <a:ext cx="1676240" cy="3724977"/>
            </a:xfrm>
            <a:prstGeom prst="rect">
              <a:avLst/>
            </a:prstGeom>
          </p:spPr>
        </p:pic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AF5C347-0C44-4C96-94C7-CACAF5466DC7}"/>
                </a:ext>
              </a:extLst>
            </p:cNvPr>
            <p:cNvSpPr/>
            <p:nvPr/>
          </p:nvSpPr>
          <p:spPr>
            <a:xfrm>
              <a:off x="2494789" y="4547937"/>
              <a:ext cx="1684220" cy="279134"/>
            </a:xfrm>
            <a:prstGeom prst="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603E771-90FA-4268-88F2-2CBEBC9E0C10}"/>
              </a:ext>
            </a:extLst>
          </p:cNvPr>
          <p:cNvGrpSpPr/>
          <p:nvPr/>
        </p:nvGrpSpPr>
        <p:grpSpPr>
          <a:xfrm>
            <a:off x="4997626" y="2555506"/>
            <a:ext cx="1676240" cy="3724978"/>
            <a:chOff x="5063089" y="2555506"/>
            <a:chExt cx="1676240" cy="3724978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3089751A-E04F-4AB4-8853-F91C60043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3089" y="2555506"/>
              <a:ext cx="1676240" cy="3724978"/>
            </a:xfrm>
            <a:prstGeom prst="rect">
              <a:avLst/>
            </a:prstGeom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8605D1BE-AE5A-4ED4-8793-C248DCAD6545}"/>
                </a:ext>
              </a:extLst>
            </p:cNvPr>
            <p:cNvSpPr/>
            <p:nvPr/>
          </p:nvSpPr>
          <p:spPr>
            <a:xfrm>
              <a:off x="5808264" y="5702968"/>
              <a:ext cx="869241" cy="279134"/>
            </a:xfrm>
            <a:prstGeom prst="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9250936-1CD8-4620-99F1-4B8B20F96950}"/>
              </a:ext>
            </a:extLst>
          </p:cNvPr>
          <p:cNvGrpSpPr/>
          <p:nvPr/>
        </p:nvGrpSpPr>
        <p:grpSpPr>
          <a:xfrm>
            <a:off x="7484504" y="2555503"/>
            <a:ext cx="1676241" cy="3724979"/>
            <a:chOff x="8292364" y="2555503"/>
            <a:chExt cx="1676241" cy="3724979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8D29A3FD-8B65-4556-AEE5-F3E9ADD75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92364" y="2555503"/>
              <a:ext cx="1676241" cy="3724979"/>
            </a:xfrm>
            <a:prstGeom prst="rect">
              <a:avLst/>
            </a:prstGeom>
          </p:spPr>
        </p:pic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0148F07-444F-41AE-8597-D4709B800D9C}"/>
                </a:ext>
              </a:extLst>
            </p:cNvPr>
            <p:cNvSpPr/>
            <p:nvPr/>
          </p:nvSpPr>
          <p:spPr>
            <a:xfrm>
              <a:off x="9099364" y="5702968"/>
              <a:ext cx="869241" cy="279134"/>
            </a:xfrm>
            <a:prstGeom prst="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2341873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Yolo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구동하기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95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6" name="Google Shape;215;p33">
            <a:extLst>
              <a:ext uri="{FF2B5EF4-FFF2-40B4-BE49-F238E27FC236}">
                <a16:creationId xmlns:a16="http://schemas.microsoft.com/office/drawing/2014/main" id="{925956C1-B04A-47EC-9BA4-2FDAC00C2021}"/>
              </a:ext>
            </a:extLst>
          </p:cNvPr>
          <p:cNvSpPr/>
          <p:nvPr/>
        </p:nvSpPr>
        <p:spPr>
          <a:xfrm>
            <a:off x="1320684" y="1802401"/>
            <a:ext cx="10041583" cy="605519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USB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케이블로 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PC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와 스마트폰을 연결해 주세요</a:t>
            </a:r>
            <a:r>
              <a:rPr lang="en-US" altLang="ko-KR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.</a:t>
            </a:r>
            <a:r>
              <a:rPr lang="ko-KR" altLang="en-US" sz="2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endParaRPr lang="en-US" altLang="ko-KR" sz="2000" kern="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B6AF3E7-DF23-40D4-A5D8-B1F720533B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1440" y="2647715"/>
            <a:ext cx="3962400" cy="3535538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20F458EC-3C06-4E2D-946D-74C06050D577}"/>
              </a:ext>
            </a:extLst>
          </p:cNvPr>
          <p:cNvSpPr/>
          <p:nvPr/>
        </p:nvSpPr>
        <p:spPr>
          <a:xfrm>
            <a:off x="5209014" y="3142498"/>
            <a:ext cx="169436" cy="465890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C7BC648-B47A-4FD6-ABEE-CF52F7E2DA11}"/>
              </a:ext>
            </a:extLst>
          </p:cNvPr>
          <p:cNvSpPr/>
          <p:nvPr/>
        </p:nvSpPr>
        <p:spPr>
          <a:xfrm>
            <a:off x="2528378" y="2963110"/>
            <a:ext cx="320700" cy="218039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E5AF10B-0B21-42EE-AC12-983E6177C8F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1034"/>
          <a:stretch/>
        </p:blipFill>
        <p:spPr>
          <a:xfrm>
            <a:off x="5416485" y="2830788"/>
            <a:ext cx="6475623" cy="3011211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2ABE7DF5-C457-40B3-A1AA-F3A445CCC48B}"/>
              </a:ext>
            </a:extLst>
          </p:cNvPr>
          <p:cNvSpPr/>
          <p:nvPr/>
        </p:nvSpPr>
        <p:spPr>
          <a:xfrm>
            <a:off x="5345297" y="5160426"/>
            <a:ext cx="2091755" cy="68157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FC0E78-FA80-488C-AB77-BE4523CE70BA}"/>
              </a:ext>
            </a:extLst>
          </p:cNvPr>
          <p:cNvSpPr txBox="1"/>
          <p:nvPr/>
        </p:nvSpPr>
        <p:spPr>
          <a:xfrm>
            <a:off x="7691414" y="4415484"/>
            <a:ext cx="3946331" cy="971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연결된 스마트폰이 녹색으로 들어옵니다</a:t>
            </a:r>
            <a:r>
              <a:rPr lang="en-US" altLang="ko-KR" sz="2000" dirty="0">
                <a:solidFill>
                  <a:schemeClr val="bg1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0000149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Yolo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구동하기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96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FC0E78-FA80-488C-AB77-BE4523CE70BA}"/>
              </a:ext>
            </a:extLst>
          </p:cNvPr>
          <p:cNvSpPr txBox="1"/>
          <p:nvPr/>
        </p:nvSpPr>
        <p:spPr>
          <a:xfrm>
            <a:off x="7691414" y="4415484"/>
            <a:ext cx="3946331" cy="971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연결된 스마트폰이 녹색으로 들어옵니다</a:t>
            </a:r>
            <a:r>
              <a:rPr lang="en-US" altLang="ko-KR" sz="2000" dirty="0">
                <a:solidFill>
                  <a:schemeClr val="bg1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D4A9823-38CF-4853-B293-AD4C7460A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5080" y="1865253"/>
            <a:ext cx="9641840" cy="3919698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08A1664F-5C08-439D-A1E6-E8385F182A83}"/>
              </a:ext>
            </a:extLst>
          </p:cNvPr>
          <p:cNvSpPr/>
          <p:nvPr/>
        </p:nvSpPr>
        <p:spPr>
          <a:xfrm>
            <a:off x="7105458" y="2160470"/>
            <a:ext cx="320700" cy="218039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CACE490-DEFB-4DDF-B3F1-7460C895B0A3}"/>
              </a:ext>
            </a:extLst>
          </p:cNvPr>
          <p:cNvSpPr/>
          <p:nvPr/>
        </p:nvSpPr>
        <p:spPr>
          <a:xfrm>
            <a:off x="5086543" y="2160470"/>
            <a:ext cx="320700" cy="218039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42DDAED-BF5B-4386-8E9F-0F36F1837E2D}"/>
              </a:ext>
            </a:extLst>
          </p:cNvPr>
          <p:cNvGrpSpPr/>
          <p:nvPr/>
        </p:nvGrpSpPr>
        <p:grpSpPr>
          <a:xfrm>
            <a:off x="6847167" y="2442812"/>
            <a:ext cx="418641" cy="418641"/>
            <a:chOff x="643929" y="3260130"/>
            <a:chExt cx="797522" cy="7975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CA4EFE0A-FC40-4422-9FFE-C6E830BDC4FE}"/>
                </a:ext>
              </a:extLst>
            </p:cNvPr>
            <p:cNvSpPr/>
            <p:nvPr/>
          </p:nvSpPr>
          <p:spPr>
            <a:xfrm>
              <a:off x="643929" y="3260130"/>
              <a:ext cx="797522" cy="797520"/>
            </a:xfrm>
            <a:prstGeom prst="ellipse">
              <a:avLst/>
            </a:prstGeom>
            <a:solidFill>
              <a:srgbClr val="993300"/>
            </a:solidFill>
            <a:ln w="127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FA12C04B-3A58-4613-AEFB-B2B084EA1330}"/>
                </a:ext>
              </a:extLst>
            </p:cNvPr>
            <p:cNvSpPr/>
            <p:nvPr/>
          </p:nvSpPr>
          <p:spPr>
            <a:xfrm>
              <a:off x="732828" y="3349029"/>
              <a:ext cx="619722" cy="619722"/>
            </a:xfrm>
            <a:prstGeom prst="ellipse">
              <a:avLst/>
            </a:prstGeom>
            <a:solidFill>
              <a:srgbClr val="FFFFFF"/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1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62F1C95-0C0A-451D-810A-594EF42B0A7D}"/>
              </a:ext>
            </a:extLst>
          </p:cNvPr>
          <p:cNvGrpSpPr/>
          <p:nvPr/>
        </p:nvGrpSpPr>
        <p:grpSpPr>
          <a:xfrm>
            <a:off x="4988602" y="2442811"/>
            <a:ext cx="418641" cy="418641"/>
            <a:chOff x="643929" y="3260130"/>
            <a:chExt cx="797522" cy="7975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2434D756-62D3-4F62-AA87-C91FF4DA8955}"/>
                </a:ext>
              </a:extLst>
            </p:cNvPr>
            <p:cNvSpPr/>
            <p:nvPr/>
          </p:nvSpPr>
          <p:spPr>
            <a:xfrm>
              <a:off x="643929" y="3260130"/>
              <a:ext cx="797522" cy="797520"/>
            </a:xfrm>
            <a:prstGeom prst="ellipse">
              <a:avLst/>
            </a:prstGeom>
            <a:solidFill>
              <a:srgbClr val="993300"/>
            </a:solidFill>
            <a:ln w="127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DAA0AA53-409D-4E91-85BD-8D16F4A779E7}"/>
                </a:ext>
              </a:extLst>
            </p:cNvPr>
            <p:cNvSpPr/>
            <p:nvPr/>
          </p:nvSpPr>
          <p:spPr>
            <a:xfrm>
              <a:off x="732828" y="3349029"/>
              <a:ext cx="619722" cy="619722"/>
            </a:xfrm>
            <a:prstGeom prst="ellipse">
              <a:avLst/>
            </a:prstGeom>
            <a:solidFill>
              <a:srgbClr val="FFFFFF"/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2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8056952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361878-FAAD-42EF-A4F4-9A8A34B1FF2F}"/>
              </a:ext>
            </a:extLst>
          </p:cNvPr>
          <p:cNvGrpSpPr/>
          <p:nvPr/>
        </p:nvGrpSpPr>
        <p:grpSpPr>
          <a:xfrm>
            <a:off x="620956" y="1073049"/>
            <a:ext cx="5770219" cy="489557"/>
            <a:chOff x="1189916" y="1144994"/>
            <a:chExt cx="5770219" cy="48955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18709E-20AE-454B-8196-53990F2F28E6}"/>
                </a:ext>
              </a:extLst>
            </p:cNvPr>
            <p:cNvSpPr txBox="1"/>
            <p:nvPr/>
          </p:nvSpPr>
          <p:spPr>
            <a:xfrm>
              <a:off x="1766129" y="1144994"/>
              <a:ext cx="5194006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Yolo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구동하기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성공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!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F9EE82E-98E4-43D6-8CDF-9861677693A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4DE83581-CA98-4F9E-9D69-684EF23AB08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6B7C55BD-2310-4BF4-A392-A977374892D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97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FC0E78-FA80-488C-AB77-BE4523CE70BA}"/>
              </a:ext>
            </a:extLst>
          </p:cNvPr>
          <p:cNvSpPr txBox="1"/>
          <p:nvPr/>
        </p:nvSpPr>
        <p:spPr>
          <a:xfrm>
            <a:off x="7691414" y="4415484"/>
            <a:ext cx="3946331" cy="971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연결된 스마트폰이 녹색으로 들어옵니다</a:t>
            </a:r>
            <a:r>
              <a:rPr lang="en-US" altLang="ko-KR" sz="2000" dirty="0">
                <a:solidFill>
                  <a:schemeClr val="bg1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E50F20F-6D66-4CCA-9946-68425AEDDD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5454" y="2178151"/>
            <a:ext cx="1623060" cy="36068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18B79CB-2DB1-4B55-8BED-F52D4E9546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169" y="2178151"/>
            <a:ext cx="1623060" cy="36068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42C0D9A-3435-4D72-B18C-EC27AF9D6B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645" y="2178151"/>
            <a:ext cx="1623060" cy="36068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733CDFE-A6C4-4D57-992C-57919DA849D1}"/>
              </a:ext>
            </a:extLst>
          </p:cNvPr>
          <p:cNvSpPr txBox="1"/>
          <p:nvPr/>
        </p:nvSpPr>
        <p:spPr>
          <a:xfrm>
            <a:off x="1895425" y="1496585"/>
            <a:ext cx="1728547" cy="509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구동 화면</a:t>
            </a:r>
            <a:endParaRPr lang="en-US" altLang="ko-KR" sz="2000" dirty="0">
              <a:solidFill>
                <a:srgbClr val="000000"/>
              </a:solidFill>
              <a:latin typeface="NanumSquare_ac" panose="020B0600000101010101" pitchFamily="34" charset="-127"/>
              <a:ea typeface="NanumSquare_ac" panose="020B0600000101010101" pitchFamily="34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D1179A0-D066-48A7-8CA0-EC99DE1202E1}"/>
              </a:ext>
            </a:extLst>
          </p:cNvPr>
          <p:cNvSpPr txBox="1"/>
          <p:nvPr/>
        </p:nvSpPr>
        <p:spPr>
          <a:xfrm>
            <a:off x="5304589" y="1496585"/>
            <a:ext cx="2173172" cy="509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Image Detection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51AFAC4-0504-4951-96BA-50F0F856734B}"/>
              </a:ext>
            </a:extLst>
          </p:cNvPr>
          <p:cNvSpPr txBox="1"/>
          <p:nvPr/>
        </p:nvSpPr>
        <p:spPr>
          <a:xfrm>
            <a:off x="8442047" y="1496585"/>
            <a:ext cx="3109874" cy="509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Real-time Detection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23B8944-3031-4E6C-AE2A-E1FB53462F24}"/>
              </a:ext>
            </a:extLst>
          </p:cNvPr>
          <p:cNvSpPr txBox="1"/>
          <p:nvPr/>
        </p:nvSpPr>
        <p:spPr>
          <a:xfrm>
            <a:off x="1037390" y="5865385"/>
            <a:ext cx="10707570" cy="509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* 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실행 상태에서 </a:t>
            </a:r>
            <a:r>
              <a:rPr lang="en-US" altLang="ko-KR" sz="2000" dirty="0" err="1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usb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케이블을 </a:t>
            </a:r>
            <a:r>
              <a:rPr lang="ko-KR" altLang="en-US" sz="2000" dirty="0" err="1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빼셔도</a:t>
            </a:r>
            <a:r>
              <a:rPr lang="ko-KR" altLang="en-US" sz="20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 정상 작동합니다</a:t>
            </a:r>
            <a:endParaRPr lang="en-US" altLang="ko-KR" sz="2000" dirty="0">
              <a:solidFill>
                <a:srgbClr val="000000"/>
              </a:solidFill>
              <a:latin typeface="NanumSquare_ac" panose="020B0600000101010101" pitchFamily="34" charset="-127"/>
              <a:ea typeface="NanumSquare_ac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716842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98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FC0E78-FA80-488C-AB77-BE4523CE70BA}"/>
              </a:ext>
            </a:extLst>
          </p:cNvPr>
          <p:cNvSpPr txBox="1"/>
          <p:nvPr/>
        </p:nvSpPr>
        <p:spPr>
          <a:xfrm>
            <a:off x="7691414" y="4415484"/>
            <a:ext cx="3946331" cy="971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연결된 스마트폰이 녹색으로 들어옵니다</a:t>
            </a:r>
            <a:r>
              <a:rPr lang="en-US" altLang="ko-KR" sz="2000" dirty="0">
                <a:solidFill>
                  <a:schemeClr val="bg1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23B8944-3031-4E6C-AE2A-E1FB53462F24}"/>
              </a:ext>
            </a:extLst>
          </p:cNvPr>
          <p:cNvSpPr txBox="1"/>
          <p:nvPr/>
        </p:nvSpPr>
        <p:spPr>
          <a:xfrm>
            <a:off x="742215" y="2294519"/>
            <a:ext cx="10707570" cy="26066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모든 강의가 끝났습니다</a:t>
            </a:r>
            <a:r>
              <a:rPr lang="en-US" altLang="ko-KR" sz="4000" b="1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수고하셨어요</a:t>
            </a:r>
            <a:r>
              <a:rPr lang="en-US" altLang="ko-KR" sz="4000" b="1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!! :)</a:t>
            </a:r>
          </a:p>
          <a:p>
            <a:pPr algn="ctr">
              <a:lnSpc>
                <a:spcPct val="150000"/>
              </a:lnSpc>
            </a:pPr>
            <a:r>
              <a:rPr lang="en-US" altLang="ko-KR" sz="3200" b="1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(</a:t>
            </a:r>
            <a:r>
              <a:rPr lang="ko-KR" altLang="en-US" sz="3200" b="1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기념품 증정 및 사진 촬영이 있을 예정입니다</a:t>
            </a:r>
            <a:r>
              <a:rPr lang="en-US" altLang="ko-KR" sz="3200" b="1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51797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4542</TotalTime>
  <Words>2606</Words>
  <Application>Microsoft Office PowerPoint</Application>
  <PresentationFormat>와이드스크린</PresentationFormat>
  <Paragraphs>506</Paragraphs>
  <Slides>98</Slides>
  <Notes>54</Notes>
  <HiddenSlides>0</HiddenSlides>
  <MMClips>5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98</vt:i4>
      </vt:variant>
    </vt:vector>
  </HeadingPairs>
  <TitlesOfParts>
    <vt:vector size="108" baseType="lpstr">
      <vt:lpstr>Calibri Light</vt:lpstr>
      <vt:lpstr>나눔스퀘어_ac</vt:lpstr>
      <vt:lpstr>NanumSquare_ac</vt:lpstr>
      <vt:lpstr>Arial</vt:lpstr>
      <vt:lpstr>배달의민족 도현</vt:lpstr>
      <vt:lpstr>Constantia</vt:lpstr>
      <vt:lpstr>Calisto MT</vt:lpstr>
      <vt:lpstr>Calibri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도현</dc:creator>
  <cp:lastModifiedBy>김 도현</cp:lastModifiedBy>
  <cp:revision>173</cp:revision>
  <dcterms:created xsi:type="dcterms:W3CDTF">2022-12-01T08:42:26Z</dcterms:created>
  <dcterms:modified xsi:type="dcterms:W3CDTF">2023-01-03T14:22:48Z</dcterms:modified>
</cp:coreProperties>
</file>

<file path=docProps/thumbnail.jpeg>
</file>